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832" r:id="rId1"/>
  </p:sldMasterIdLst>
  <p:notesMasterIdLst>
    <p:notesMasterId r:id="rId68"/>
  </p:notesMasterIdLst>
  <p:sldIdLst>
    <p:sldId id="898" r:id="rId2"/>
    <p:sldId id="590" r:id="rId3"/>
    <p:sldId id="899" r:id="rId4"/>
    <p:sldId id="900" r:id="rId5"/>
    <p:sldId id="901" r:id="rId6"/>
    <p:sldId id="902" r:id="rId7"/>
    <p:sldId id="903" r:id="rId8"/>
    <p:sldId id="602" r:id="rId9"/>
    <p:sldId id="904" r:id="rId10"/>
    <p:sldId id="905" r:id="rId11"/>
    <p:sldId id="906" r:id="rId12"/>
    <p:sldId id="907" r:id="rId13"/>
    <p:sldId id="908" r:id="rId14"/>
    <p:sldId id="909" r:id="rId15"/>
    <p:sldId id="607" r:id="rId16"/>
    <p:sldId id="608" r:id="rId17"/>
    <p:sldId id="910" r:id="rId18"/>
    <p:sldId id="911" r:id="rId19"/>
    <p:sldId id="612" r:id="rId20"/>
    <p:sldId id="613" r:id="rId21"/>
    <p:sldId id="616" r:id="rId22"/>
    <p:sldId id="915" r:id="rId23"/>
    <p:sldId id="618" r:id="rId24"/>
    <p:sldId id="916" r:id="rId25"/>
    <p:sldId id="619" r:id="rId26"/>
    <p:sldId id="622" r:id="rId27"/>
    <p:sldId id="623" r:id="rId28"/>
    <p:sldId id="625" r:id="rId29"/>
    <p:sldId id="912" r:id="rId30"/>
    <p:sldId id="626" r:id="rId31"/>
    <p:sldId id="644" r:id="rId32"/>
    <p:sldId id="917" r:id="rId33"/>
    <p:sldId id="918" r:id="rId34"/>
    <p:sldId id="645" r:id="rId35"/>
    <p:sldId id="646" r:id="rId36"/>
    <p:sldId id="919" r:id="rId37"/>
    <p:sldId id="649" r:id="rId38"/>
    <p:sldId id="651" r:id="rId39"/>
    <p:sldId id="650" r:id="rId40"/>
    <p:sldId id="652" r:id="rId41"/>
    <p:sldId id="927" r:id="rId42"/>
    <p:sldId id="928" r:id="rId43"/>
    <p:sldId id="929" r:id="rId44"/>
    <p:sldId id="677" r:id="rId45"/>
    <p:sldId id="920" r:id="rId46"/>
    <p:sldId id="655" r:id="rId47"/>
    <p:sldId id="657" r:id="rId48"/>
    <p:sldId id="658" r:id="rId49"/>
    <p:sldId id="922" r:id="rId50"/>
    <p:sldId id="660" r:id="rId51"/>
    <p:sldId id="664" r:id="rId52"/>
    <p:sldId id="663" r:id="rId53"/>
    <p:sldId id="665" r:id="rId54"/>
    <p:sldId id="667" r:id="rId55"/>
    <p:sldId id="668" r:id="rId56"/>
    <p:sldId id="930" r:id="rId57"/>
    <p:sldId id="931" r:id="rId58"/>
    <p:sldId id="674" r:id="rId59"/>
    <p:sldId id="673" r:id="rId60"/>
    <p:sldId id="926" r:id="rId61"/>
    <p:sldId id="925" r:id="rId62"/>
    <p:sldId id="924" r:id="rId63"/>
    <p:sldId id="921" r:id="rId64"/>
    <p:sldId id="932" r:id="rId65"/>
    <p:sldId id="675" r:id="rId66"/>
    <p:sldId id="933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999" userDrawn="1">
          <p15:clr>
            <a:srgbClr val="A4A3A4"/>
          </p15:clr>
        </p15:guide>
        <p15:guide id="3" pos="438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5754"/>
    <a:srgbClr val="4B9859"/>
    <a:srgbClr val="417FBB"/>
    <a:srgbClr val="0068B7"/>
    <a:srgbClr val="184799"/>
    <a:srgbClr val="FF999A"/>
    <a:srgbClr val="FFFFFF"/>
    <a:srgbClr val="2C4D88"/>
    <a:srgbClr val="174593"/>
    <a:srgbClr val="183F8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5474" autoAdjust="0"/>
    <p:restoredTop sz="71722" autoAdjust="0"/>
  </p:normalViewPr>
  <p:slideViewPr>
    <p:cSldViewPr snapToGrid="0" showGuides="1">
      <p:cViewPr varScale="1">
        <p:scale>
          <a:sx n="120" d="100"/>
          <a:sy n="120" d="100"/>
        </p:scale>
        <p:origin x="3776" y="192"/>
      </p:cViewPr>
      <p:guideLst>
        <p:guide orient="horz" pos="2999"/>
        <p:guide pos="438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6" d="100"/>
          <a:sy n="86" d="100"/>
        </p:scale>
        <p:origin x="3012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DC55E9-3775-47B8-A9FF-F98F72BF2A58}" type="datetimeFigureOut">
              <a:rPr lang="zh-CN" altLang="en-US" smtClean="0"/>
              <a:t>2024/3/27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A74C5D-8905-4D81-BE92-D035E374EA6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8616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ED94030-89A1-44FA-85C8-A64C4161286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8910983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1363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533734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732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38251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000349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88509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137956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03018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26840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195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zh-CN" altLang="en-US" b="0" i="0" dirty="0">
              <a:solidFill>
                <a:srgbClr val="374151"/>
              </a:solidFill>
              <a:effectLst/>
              <a:latin typeface="Söhne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0A3B1A-3F86-4B7E-A38D-E6A694A51017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607661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056065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8119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9401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182127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1430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13923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362516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039920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168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7309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56929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917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108183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872154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53951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6632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05102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531991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85352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0189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03787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65018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467616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65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308127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65625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59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379174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AE4630B-6468-4AFF-9C5A-FEB1B34F1F1C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1304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24400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0663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22918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11494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A74C5D-8905-4D81-BE92-D035E374EA6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06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E03284-647F-470C-AE41-2C3FA78D751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1122363"/>
            <a:ext cx="9144000" cy="2387600"/>
          </a:xfrm>
          <a:solidFill>
            <a:schemeClr val="accent1"/>
          </a:solidFill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Introduction to NLP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82747E6-4E72-4435-AB9D-9122E0C57BC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  <a:solidFill>
            <a:schemeClr val="accent1"/>
          </a:solidFill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 dirty="0"/>
              <a:t>Baojian Zhou</a:t>
            </a:r>
          </a:p>
          <a:p>
            <a:r>
              <a:rPr lang="en-US" altLang="zh-CN" dirty="0"/>
              <a:t>School of Data Science, Fudan University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FC91BB9-1D1F-408E-9F55-1C077A94A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8811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5BD662-EB3C-4EAF-9A3A-38E08CA48E9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14326" y="241334"/>
            <a:ext cx="11553826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0A57540-AA61-4F49-8204-5904B128EF94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17525" y="1108433"/>
            <a:ext cx="11064875" cy="5508233"/>
          </a:xfrm>
        </p:spPr>
        <p:txBody>
          <a:bodyPr/>
          <a:lstStyle>
            <a:lvl1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1pPr>
            <a:lvl2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2pPr>
            <a:lvl3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3pPr>
            <a:lvl4pPr>
              <a:lnSpc>
                <a:spcPct val="100000"/>
              </a:lnSpc>
              <a:spcAft>
                <a:spcPts val="1800"/>
              </a:spcAft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This is a test.</a:t>
            </a:r>
            <a:endParaRPr lang="zh-CN" altLang="en-US" dirty="0"/>
          </a:p>
          <a:p>
            <a:pPr lvl="1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  <a:p>
            <a:pPr lvl="2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</a:t>
            </a:r>
            <a:endParaRPr lang="zh-CN" altLang="en-US" dirty="0"/>
          </a:p>
          <a:p>
            <a:pPr lvl="3"/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test.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A9ACEB-7451-41A7-93BA-D817C10377AE}"/>
              </a:ext>
            </a:extLst>
          </p:cNvPr>
          <p:cNvSpPr/>
          <p:nvPr userDrawn="1"/>
        </p:nvSpPr>
        <p:spPr>
          <a:xfrm>
            <a:off x="314326" y="851723"/>
            <a:ext cx="11553826" cy="45719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2162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D65E4C-D95C-4051-9F7B-78194BD2D1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582400" y="6492875"/>
            <a:ext cx="609598" cy="365125"/>
          </a:xfrm>
        </p:spPr>
        <p:txBody>
          <a:bodyPr/>
          <a:lstStyle/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内容占位符 2">
            <a:extLst>
              <a:ext uri="{FF2B5EF4-FFF2-40B4-BE49-F238E27FC236}">
                <a16:creationId xmlns:a16="http://schemas.microsoft.com/office/drawing/2014/main" id="{5CE11DDF-65F3-45D5-B724-62F94032D6A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内容占位符 3">
            <a:extLst>
              <a:ext uri="{FF2B5EF4-FFF2-40B4-BE49-F238E27FC236}">
                <a16:creationId xmlns:a16="http://schemas.microsoft.com/office/drawing/2014/main" id="{96484387-4DE1-4B3F-9BF4-D38DF06132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8400" y="1720850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13" name="标题 1">
            <a:extLst>
              <a:ext uri="{FF2B5EF4-FFF2-40B4-BE49-F238E27FC236}">
                <a16:creationId xmlns:a16="http://schemas.microsoft.com/office/drawing/2014/main" id="{0F00D199-7DD3-488F-BEEF-DF09657F7C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675" y="66676"/>
            <a:ext cx="12049125" cy="610388"/>
          </a:xfrm>
          <a:noFill/>
        </p:spPr>
        <p:txBody>
          <a:bodyPr>
            <a:noAutofit/>
          </a:bodyPr>
          <a:lstStyle>
            <a:lvl1pPr>
              <a:defRPr sz="4000" b="1">
                <a:solidFill>
                  <a:srgbClr val="0E419C"/>
                </a:solidFill>
              </a:defRPr>
            </a:lvl1pPr>
          </a:lstStyle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C3601FE1-B52B-4595-BD97-220067DB7375}"/>
              </a:ext>
            </a:extLst>
          </p:cNvPr>
          <p:cNvSpPr/>
          <p:nvPr userDrawn="1"/>
        </p:nvSpPr>
        <p:spPr>
          <a:xfrm>
            <a:off x="66675" y="677065"/>
            <a:ext cx="12049125" cy="77587"/>
          </a:xfrm>
          <a:prstGeom prst="rect">
            <a:avLst/>
          </a:prstGeom>
          <a:solidFill>
            <a:srgbClr val="174593"/>
          </a:solidFill>
          <a:ln>
            <a:solidFill>
              <a:srgbClr val="1745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rgbClr val="2C4D8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31276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8D4B963-4689-4C0B-A3E7-5D0A516FD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3229"/>
            <a:ext cx="12191998" cy="55403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62EC4EC-EEC9-4E2B-8910-81CDFB6044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" y="567267"/>
            <a:ext cx="12191998" cy="5925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 dirty="0"/>
              <a:t>This is a test</a:t>
            </a:r>
            <a:endParaRPr lang="zh-CN" altLang="en-US" dirty="0"/>
          </a:p>
          <a:p>
            <a:pPr lvl="1"/>
            <a:r>
              <a:rPr lang="en-US" altLang="zh-CN" dirty="0"/>
              <a:t>This is a test</a:t>
            </a:r>
            <a:endParaRPr lang="zh-CN" altLang="en-US" dirty="0"/>
          </a:p>
          <a:p>
            <a:pPr lvl="2"/>
            <a:r>
              <a:rPr lang="en-US" altLang="zh-CN" dirty="0"/>
              <a:t>This is a test</a:t>
            </a:r>
            <a:endParaRPr lang="zh-CN" altLang="en-US" dirty="0"/>
          </a:p>
          <a:p>
            <a:pPr lvl="3"/>
            <a:r>
              <a:rPr lang="en-US" altLang="zh-CN" dirty="0"/>
              <a:t>This is a test</a:t>
            </a:r>
            <a:endParaRPr lang="zh-CN" altLang="en-US" dirty="0"/>
          </a:p>
          <a:p>
            <a:pPr lvl="4"/>
            <a:r>
              <a:rPr lang="en-US" altLang="zh-CN" dirty="0"/>
              <a:t>This is a test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C1C9E46-0E5F-49EF-B30B-D978E95AB65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16266" y="6492875"/>
            <a:ext cx="57573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C8BB421-126E-41CB-B73A-69D52E98CAE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7919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3" r:id="rId1"/>
    <p:sldLayoutId id="2147483834" r:id="rId2"/>
    <p:sldLayoutId id="2147483835" r:id="rId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38.png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13" Type="http://schemas.openxmlformats.org/officeDocument/2006/relationships/image" Target="../media/image64.png"/><Relationship Id="rId18" Type="http://schemas.openxmlformats.org/officeDocument/2006/relationships/image" Target="../media/image69.png"/><Relationship Id="rId26" Type="http://schemas.openxmlformats.org/officeDocument/2006/relationships/image" Target="../media/image77.png"/><Relationship Id="rId3" Type="http://schemas.openxmlformats.org/officeDocument/2006/relationships/image" Target="../media/image56.png"/><Relationship Id="rId21" Type="http://schemas.openxmlformats.org/officeDocument/2006/relationships/image" Target="../media/image72.png"/><Relationship Id="rId7" Type="http://schemas.openxmlformats.org/officeDocument/2006/relationships/image" Target="../media/image58.png"/><Relationship Id="rId12" Type="http://schemas.openxmlformats.org/officeDocument/2006/relationships/image" Target="../media/image63.png"/><Relationship Id="rId17" Type="http://schemas.openxmlformats.org/officeDocument/2006/relationships/image" Target="../media/image68.png"/><Relationship Id="rId25" Type="http://schemas.openxmlformats.org/officeDocument/2006/relationships/image" Target="../media/image76.png"/><Relationship Id="rId2" Type="http://schemas.openxmlformats.org/officeDocument/2006/relationships/image" Target="../media/image55.png"/><Relationship Id="rId16" Type="http://schemas.openxmlformats.org/officeDocument/2006/relationships/image" Target="../media/image67.png"/><Relationship Id="rId20" Type="http://schemas.openxmlformats.org/officeDocument/2006/relationships/image" Target="../media/image7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11" Type="http://schemas.openxmlformats.org/officeDocument/2006/relationships/image" Target="../media/image62.png"/><Relationship Id="rId24" Type="http://schemas.openxmlformats.org/officeDocument/2006/relationships/image" Target="../media/image75.png"/><Relationship Id="rId5" Type="http://schemas.openxmlformats.org/officeDocument/2006/relationships/image" Target="../media/image50.png"/><Relationship Id="rId15" Type="http://schemas.openxmlformats.org/officeDocument/2006/relationships/image" Target="../media/image66.png"/><Relationship Id="rId23" Type="http://schemas.openxmlformats.org/officeDocument/2006/relationships/image" Target="../media/image74.png"/><Relationship Id="rId10" Type="http://schemas.openxmlformats.org/officeDocument/2006/relationships/image" Target="../media/image61.png"/><Relationship Id="rId19" Type="http://schemas.openxmlformats.org/officeDocument/2006/relationships/image" Target="../media/image70.png"/><Relationship Id="rId4" Type="http://schemas.openxmlformats.org/officeDocument/2006/relationships/image" Target="../media/image57.png"/><Relationship Id="rId9" Type="http://schemas.openxmlformats.org/officeDocument/2006/relationships/image" Target="../media/image60.png"/><Relationship Id="rId14" Type="http://schemas.openxmlformats.org/officeDocument/2006/relationships/image" Target="../media/image65.png"/><Relationship Id="rId22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3" Type="http://schemas.openxmlformats.org/officeDocument/2006/relationships/image" Target="../media/image55.png"/><Relationship Id="rId21" Type="http://schemas.openxmlformats.org/officeDocument/2006/relationships/image" Target="../media/image95.png"/><Relationship Id="rId7" Type="http://schemas.openxmlformats.org/officeDocument/2006/relationships/image" Target="../media/image70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" Type="http://schemas.openxmlformats.org/officeDocument/2006/relationships/image" Target="../media/image78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11" Type="http://schemas.openxmlformats.org/officeDocument/2006/relationships/image" Target="../media/image85.png"/><Relationship Id="rId5" Type="http://schemas.openxmlformats.org/officeDocument/2006/relationships/image" Target="../media/image80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4" Type="http://schemas.openxmlformats.org/officeDocument/2006/relationships/image" Target="../media/image79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2.png"/><Relationship Id="rId5" Type="http://schemas.openxmlformats.org/officeDocument/2006/relationships/image" Target="../media/image101.png"/><Relationship Id="rId4" Type="http://schemas.openxmlformats.org/officeDocument/2006/relationships/image" Target="../media/image40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13" Type="http://schemas.openxmlformats.org/officeDocument/2006/relationships/image" Target="../media/image114.png"/><Relationship Id="rId18" Type="http://schemas.openxmlformats.org/officeDocument/2006/relationships/image" Target="../media/image119.png"/><Relationship Id="rId3" Type="http://schemas.openxmlformats.org/officeDocument/2006/relationships/image" Target="../media/image104.png"/><Relationship Id="rId21" Type="http://schemas.openxmlformats.org/officeDocument/2006/relationships/image" Target="../media/image122.png"/><Relationship Id="rId7" Type="http://schemas.openxmlformats.org/officeDocument/2006/relationships/image" Target="../media/image108.png"/><Relationship Id="rId12" Type="http://schemas.openxmlformats.org/officeDocument/2006/relationships/image" Target="../media/image113.png"/><Relationship Id="rId17" Type="http://schemas.openxmlformats.org/officeDocument/2006/relationships/image" Target="../media/image118.png"/><Relationship Id="rId2" Type="http://schemas.openxmlformats.org/officeDocument/2006/relationships/image" Target="../media/image103.png"/><Relationship Id="rId16" Type="http://schemas.openxmlformats.org/officeDocument/2006/relationships/image" Target="../media/image117.png"/><Relationship Id="rId20" Type="http://schemas.openxmlformats.org/officeDocument/2006/relationships/image" Target="../media/image1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11" Type="http://schemas.openxmlformats.org/officeDocument/2006/relationships/image" Target="../media/image112.png"/><Relationship Id="rId5" Type="http://schemas.openxmlformats.org/officeDocument/2006/relationships/image" Target="../media/image106.png"/><Relationship Id="rId15" Type="http://schemas.openxmlformats.org/officeDocument/2006/relationships/image" Target="../media/image116.png"/><Relationship Id="rId23" Type="http://schemas.openxmlformats.org/officeDocument/2006/relationships/image" Target="../media/image124.png"/><Relationship Id="rId10" Type="http://schemas.openxmlformats.org/officeDocument/2006/relationships/image" Target="../media/image111.png"/><Relationship Id="rId19" Type="http://schemas.openxmlformats.org/officeDocument/2006/relationships/image" Target="../media/image120.png"/><Relationship Id="rId4" Type="http://schemas.openxmlformats.org/officeDocument/2006/relationships/image" Target="../media/image105.png"/><Relationship Id="rId9" Type="http://schemas.openxmlformats.org/officeDocument/2006/relationships/image" Target="../media/image110.png"/><Relationship Id="rId14" Type="http://schemas.openxmlformats.org/officeDocument/2006/relationships/image" Target="../media/image115.png"/><Relationship Id="rId22" Type="http://schemas.openxmlformats.org/officeDocument/2006/relationships/image" Target="../media/image1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13" Type="http://schemas.openxmlformats.org/officeDocument/2006/relationships/image" Target="../media/image135.png"/><Relationship Id="rId18" Type="http://schemas.openxmlformats.org/officeDocument/2006/relationships/image" Target="../media/image140.png"/><Relationship Id="rId3" Type="http://schemas.openxmlformats.org/officeDocument/2006/relationships/image" Target="../media/image125.png"/><Relationship Id="rId21" Type="http://schemas.openxmlformats.org/officeDocument/2006/relationships/image" Target="../media/image143.png"/><Relationship Id="rId7" Type="http://schemas.openxmlformats.org/officeDocument/2006/relationships/image" Target="../media/image129.png"/><Relationship Id="rId12" Type="http://schemas.openxmlformats.org/officeDocument/2006/relationships/image" Target="../media/image134.png"/><Relationship Id="rId17" Type="http://schemas.openxmlformats.org/officeDocument/2006/relationships/image" Target="../media/image139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38.png"/><Relationship Id="rId20" Type="http://schemas.openxmlformats.org/officeDocument/2006/relationships/image" Target="../media/image1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11" Type="http://schemas.openxmlformats.org/officeDocument/2006/relationships/image" Target="../media/image133.png"/><Relationship Id="rId24" Type="http://schemas.openxmlformats.org/officeDocument/2006/relationships/image" Target="../media/image146.png"/><Relationship Id="rId5" Type="http://schemas.openxmlformats.org/officeDocument/2006/relationships/image" Target="../media/image127.png"/><Relationship Id="rId15" Type="http://schemas.openxmlformats.org/officeDocument/2006/relationships/image" Target="../media/image137.png"/><Relationship Id="rId23" Type="http://schemas.openxmlformats.org/officeDocument/2006/relationships/image" Target="../media/image145.png"/><Relationship Id="rId10" Type="http://schemas.openxmlformats.org/officeDocument/2006/relationships/image" Target="../media/image132.png"/><Relationship Id="rId19" Type="http://schemas.openxmlformats.org/officeDocument/2006/relationships/image" Target="../media/image141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Relationship Id="rId14" Type="http://schemas.openxmlformats.org/officeDocument/2006/relationships/image" Target="../media/image136.png"/><Relationship Id="rId22" Type="http://schemas.openxmlformats.org/officeDocument/2006/relationships/image" Target="../media/image14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1.png"/><Relationship Id="rId13" Type="http://schemas.openxmlformats.org/officeDocument/2006/relationships/image" Target="../media/image115.png"/><Relationship Id="rId18" Type="http://schemas.openxmlformats.org/officeDocument/2006/relationships/image" Target="../media/image103.png"/><Relationship Id="rId26" Type="http://schemas.openxmlformats.org/officeDocument/2006/relationships/image" Target="../media/image164.png"/><Relationship Id="rId3" Type="http://schemas.openxmlformats.org/officeDocument/2006/relationships/image" Target="../media/image560.png"/><Relationship Id="rId21" Type="http://schemas.openxmlformats.org/officeDocument/2006/relationships/image" Target="../media/image117.png"/><Relationship Id="rId7" Type="http://schemas.openxmlformats.org/officeDocument/2006/relationships/image" Target="../media/image150.png"/><Relationship Id="rId12" Type="http://schemas.openxmlformats.org/officeDocument/2006/relationships/image" Target="../media/image154.png"/><Relationship Id="rId17" Type="http://schemas.openxmlformats.org/officeDocument/2006/relationships/image" Target="../media/image158.png"/><Relationship Id="rId25" Type="http://schemas.openxmlformats.org/officeDocument/2006/relationships/image" Target="../media/image163.png"/><Relationship Id="rId2" Type="http://schemas.openxmlformats.org/officeDocument/2006/relationships/notesSlide" Target="../notesSlides/notesSlide11.xml"/><Relationship Id="rId16" Type="http://schemas.openxmlformats.org/officeDocument/2006/relationships/image" Target="../media/image157.png"/><Relationship Id="rId20" Type="http://schemas.openxmlformats.org/officeDocument/2006/relationships/image" Target="../media/image121.png"/><Relationship Id="rId29" Type="http://schemas.openxmlformats.org/officeDocument/2006/relationships/image" Target="../media/image16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9.png"/><Relationship Id="rId11" Type="http://schemas.openxmlformats.org/officeDocument/2006/relationships/image" Target="../media/image153.png"/><Relationship Id="rId24" Type="http://schemas.openxmlformats.org/officeDocument/2006/relationships/image" Target="../media/image162.png"/><Relationship Id="rId5" Type="http://schemas.openxmlformats.org/officeDocument/2006/relationships/image" Target="../media/image148.png"/><Relationship Id="rId15" Type="http://schemas.openxmlformats.org/officeDocument/2006/relationships/image" Target="../media/image156.png"/><Relationship Id="rId23" Type="http://schemas.openxmlformats.org/officeDocument/2006/relationships/image" Target="../media/image161.png"/><Relationship Id="rId28" Type="http://schemas.openxmlformats.org/officeDocument/2006/relationships/image" Target="../media/image166.png"/><Relationship Id="rId10" Type="http://schemas.openxmlformats.org/officeDocument/2006/relationships/image" Target="../media/image152.png"/><Relationship Id="rId19" Type="http://schemas.openxmlformats.org/officeDocument/2006/relationships/image" Target="../media/image159.png"/><Relationship Id="rId4" Type="http://schemas.openxmlformats.org/officeDocument/2006/relationships/image" Target="../media/image147.png"/><Relationship Id="rId9" Type="http://schemas.openxmlformats.org/officeDocument/2006/relationships/image" Target="../media/image119.png"/><Relationship Id="rId14" Type="http://schemas.openxmlformats.org/officeDocument/2006/relationships/image" Target="../media/image155.png"/><Relationship Id="rId22" Type="http://schemas.openxmlformats.org/officeDocument/2006/relationships/image" Target="../media/image160.png"/><Relationship Id="rId27" Type="http://schemas.openxmlformats.org/officeDocument/2006/relationships/image" Target="../media/image165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0.png"/><Relationship Id="rId13" Type="http://schemas.openxmlformats.org/officeDocument/2006/relationships/image" Target="../media/image720.png"/><Relationship Id="rId3" Type="http://schemas.openxmlformats.org/officeDocument/2006/relationships/image" Target="../media/image179.png"/><Relationship Id="rId7" Type="http://schemas.openxmlformats.org/officeDocument/2006/relationships/image" Target="../media/image660.png"/><Relationship Id="rId12" Type="http://schemas.openxmlformats.org/officeDocument/2006/relationships/image" Target="../media/image710.png"/><Relationship Id="rId17" Type="http://schemas.openxmlformats.org/officeDocument/2006/relationships/image" Target="../media/image180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7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0.png"/><Relationship Id="rId11" Type="http://schemas.openxmlformats.org/officeDocument/2006/relationships/image" Target="../media/image700.png"/><Relationship Id="rId5" Type="http://schemas.openxmlformats.org/officeDocument/2006/relationships/image" Target="../media/image640.png"/><Relationship Id="rId15" Type="http://schemas.openxmlformats.org/officeDocument/2006/relationships/image" Target="../media/image740.png"/><Relationship Id="rId10" Type="http://schemas.openxmlformats.org/officeDocument/2006/relationships/image" Target="../media/image690.png"/><Relationship Id="rId4" Type="http://schemas.openxmlformats.org/officeDocument/2006/relationships/image" Target="../media/image630.png"/><Relationship Id="rId9" Type="http://schemas.openxmlformats.org/officeDocument/2006/relationships/image" Target="../media/image680.png"/><Relationship Id="rId14" Type="http://schemas.openxmlformats.org/officeDocument/2006/relationships/image" Target="../media/image73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0.png"/><Relationship Id="rId13" Type="http://schemas.openxmlformats.org/officeDocument/2006/relationships/image" Target="../media/image860.png"/><Relationship Id="rId3" Type="http://schemas.openxmlformats.org/officeDocument/2006/relationships/image" Target="../media/image181.png"/><Relationship Id="rId7" Type="http://schemas.openxmlformats.org/officeDocument/2006/relationships/image" Target="../media/image800.png"/><Relationship Id="rId12" Type="http://schemas.openxmlformats.org/officeDocument/2006/relationships/image" Target="../media/image18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90.png"/><Relationship Id="rId11" Type="http://schemas.openxmlformats.org/officeDocument/2006/relationships/image" Target="../media/image840.png"/><Relationship Id="rId5" Type="http://schemas.openxmlformats.org/officeDocument/2006/relationships/image" Target="../media/image780.png"/><Relationship Id="rId10" Type="http://schemas.openxmlformats.org/officeDocument/2006/relationships/image" Target="../media/image830.png"/><Relationship Id="rId4" Type="http://schemas.openxmlformats.org/officeDocument/2006/relationships/image" Target="../media/image770.png"/><Relationship Id="rId9" Type="http://schemas.openxmlformats.org/officeDocument/2006/relationships/image" Target="../media/image820.png"/><Relationship Id="rId14" Type="http://schemas.openxmlformats.org/officeDocument/2006/relationships/image" Target="../media/image41.emf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188.png"/><Relationship Id="rId18" Type="http://schemas.openxmlformats.org/officeDocument/2006/relationships/image" Target="../media/image1020.png"/><Relationship Id="rId3" Type="http://schemas.openxmlformats.org/officeDocument/2006/relationships/image" Target="../media/image184.png"/><Relationship Id="rId7" Type="http://schemas.openxmlformats.org/officeDocument/2006/relationships/image" Target="../media/image910.png"/><Relationship Id="rId12" Type="http://schemas.openxmlformats.org/officeDocument/2006/relationships/image" Target="../media/image187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16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00.png"/><Relationship Id="rId11" Type="http://schemas.openxmlformats.org/officeDocument/2006/relationships/image" Target="../media/image186.png"/><Relationship Id="rId5" Type="http://schemas.openxmlformats.org/officeDocument/2006/relationships/image" Target="../media/image890.png"/><Relationship Id="rId15" Type="http://schemas.openxmlformats.org/officeDocument/2006/relationships/image" Target="../media/image189.png"/><Relationship Id="rId10" Type="http://schemas.openxmlformats.org/officeDocument/2006/relationships/image" Target="../media/image185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Relationship Id="rId14" Type="http://schemas.openxmlformats.org/officeDocument/2006/relationships/image" Target="../media/image980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20.png"/><Relationship Id="rId13" Type="http://schemas.openxmlformats.org/officeDocument/2006/relationships/image" Target="../media/image188.png"/><Relationship Id="rId18" Type="http://schemas.openxmlformats.org/officeDocument/2006/relationships/image" Target="../media/image1020.png"/><Relationship Id="rId3" Type="http://schemas.openxmlformats.org/officeDocument/2006/relationships/image" Target="../media/image184.png"/><Relationship Id="rId7" Type="http://schemas.openxmlformats.org/officeDocument/2006/relationships/image" Target="../media/image910.png"/><Relationship Id="rId12" Type="http://schemas.openxmlformats.org/officeDocument/2006/relationships/image" Target="../media/image187.png"/><Relationship Id="rId17" Type="http://schemas.openxmlformats.org/officeDocument/2006/relationships/image" Target="../media/image19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1.png"/><Relationship Id="rId11" Type="http://schemas.openxmlformats.org/officeDocument/2006/relationships/image" Target="../media/image186.png"/><Relationship Id="rId5" Type="http://schemas.openxmlformats.org/officeDocument/2006/relationships/image" Target="../media/image890.png"/><Relationship Id="rId15" Type="http://schemas.openxmlformats.org/officeDocument/2006/relationships/image" Target="../media/image192.png"/><Relationship Id="rId10" Type="http://schemas.openxmlformats.org/officeDocument/2006/relationships/image" Target="../media/image185.png"/><Relationship Id="rId19" Type="http://schemas.openxmlformats.org/officeDocument/2006/relationships/image" Target="../media/image193.png"/><Relationship Id="rId4" Type="http://schemas.openxmlformats.org/officeDocument/2006/relationships/image" Target="../media/image880.png"/><Relationship Id="rId9" Type="http://schemas.openxmlformats.org/officeDocument/2006/relationships/image" Target="../media/image930.png"/><Relationship Id="rId14" Type="http://schemas.openxmlformats.org/officeDocument/2006/relationships/image" Target="../media/image98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9.png"/><Relationship Id="rId13" Type="http://schemas.openxmlformats.org/officeDocument/2006/relationships/image" Target="../media/image204.png"/><Relationship Id="rId18" Type="http://schemas.openxmlformats.org/officeDocument/2006/relationships/image" Target="../media/image208.png"/><Relationship Id="rId3" Type="http://schemas.openxmlformats.org/officeDocument/2006/relationships/image" Target="../media/image194.png"/><Relationship Id="rId7" Type="http://schemas.openxmlformats.org/officeDocument/2006/relationships/image" Target="../media/image198.png"/><Relationship Id="rId12" Type="http://schemas.openxmlformats.org/officeDocument/2006/relationships/image" Target="../media/image203.png"/><Relationship Id="rId17" Type="http://schemas.openxmlformats.org/officeDocument/2006/relationships/image" Target="../media/image207.pn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1140.png"/><Relationship Id="rId20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7.png"/><Relationship Id="rId11" Type="http://schemas.openxmlformats.org/officeDocument/2006/relationships/image" Target="../media/image202.png"/><Relationship Id="rId5" Type="http://schemas.openxmlformats.org/officeDocument/2006/relationships/image" Target="../media/image196.png"/><Relationship Id="rId15" Type="http://schemas.openxmlformats.org/officeDocument/2006/relationships/image" Target="../media/image206.png"/><Relationship Id="rId10" Type="http://schemas.openxmlformats.org/officeDocument/2006/relationships/image" Target="../media/image201.png"/><Relationship Id="rId19" Type="http://schemas.openxmlformats.org/officeDocument/2006/relationships/image" Target="../media/image209.png"/><Relationship Id="rId4" Type="http://schemas.openxmlformats.org/officeDocument/2006/relationships/image" Target="../media/image195.png"/><Relationship Id="rId9" Type="http://schemas.openxmlformats.org/officeDocument/2006/relationships/image" Target="../media/image200.png"/><Relationship Id="rId14" Type="http://schemas.openxmlformats.org/officeDocument/2006/relationships/image" Target="../media/image20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13" Type="http://schemas.openxmlformats.org/officeDocument/2006/relationships/image" Target="../media/image222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12" Type="http://schemas.openxmlformats.org/officeDocument/2006/relationships/image" Target="../media/image221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Relationship Id="rId14" Type="http://schemas.openxmlformats.org/officeDocument/2006/relationships/image" Target="../media/image22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9.png"/><Relationship Id="rId13" Type="http://schemas.openxmlformats.org/officeDocument/2006/relationships/image" Target="../media/image234.png"/><Relationship Id="rId3" Type="http://schemas.openxmlformats.org/officeDocument/2006/relationships/image" Target="../media/image224.png"/><Relationship Id="rId7" Type="http://schemas.openxmlformats.org/officeDocument/2006/relationships/image" Target="../media/image228.png"/><Relationship Id="rId12" Type="http://schemas.openxmlformats.org/officeDocument/2006/relationships/image" Target="../media/image233.png"/><Relationship Id="rId17" Type="http://schemas.openxmlformats.org/officeDocument/2006/relationships/image" Target="../media/image238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2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7.png"/><Relationship Id="rId11" Type="http://schemas.openxmlformats.org/officeDocument/2006/relationships/image" Target="../media/image232.png"/><Relationship Id="rId5" Type="http://schemas.openxmlformats.org/officeDocument/2006/relationships/image" Target="../media/image226.png"/><Relationship Id="rId15" Type="http://schemas.openxmlformats.org/officeDocument/2006/relationships/image" Target="../media/image236.png"/><Relationship Id="rId10" Type="http://schemas.openxmlformats.org/officeDocument/2006/relationships/image" Target="../media/image231.png"/><Relationship Id="rId4" Type="http://schemas.openxmlformats.org/officeDocument/2006/relationships/image" Target="../media/image225.png"/><Relationship Id="rId9" Type="http://schemas.openxmlformats.org/officeDocument/2006/relationships/image" Target="../media/image230.png"/><Relationship Id="rId14" Type="http://schemas.openxmlformats.org/officeDocument/2006/relationships/image" Target="../media/image235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0.png"/><Relationship Id="rId3" Type="http://schemas.openxmlformats.org/officeDocument/2006/relationships/image" Target="../media/image1480.png"/><Relationship Id="rId7" Type="http://schemas.openxmlformats.org/officeDocument/2006/relationships/image" Target="../media/image152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10.png"/><Relationship Id="rId5" Type="http://schemas.openxmlformats.org/officeDocument/2006/relationships/image" Target="../media/image1500.png"/><Relationship Id="rId4" Type="http://schemas.openxmlformats.org/officeDocument/2006/relationships/image" Target="../media/image1490.png"/><Relationship Id="rId9" Type="http://schemas.openxmlformats.org/officeDocument/2006/relationships/image" Target="../media/image1540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247.png"/><Relationship Id="rId18" Type="http://schemas.openxmlformats.org/officeDocument/2006/relationships/image" Target="../media/image251.png"/><Relationship Id="rId26" Type="http://schemas.openxmlformats.org/officeDocument/2006/relationships/image" Target="../media/image258.png"/><Relationship Id="rId3" Type="http://schemas.openxmlformats.org/officeDocument/2006/relationships/image" Target="../media/image239.png"/><Relationship Id="rId21" Type="http://schemas.openxmlformats.org/officeDocument/2006/relationships/image" Target="../media/image216.png"/><Relationship Id="rId7" Type="http://schemas.openxmlformats.org/officeDocument/2006/relationships/image" Target="../media/image243.png"/><Relationship Id="rId12" Type="http://schemas.openxmlformats.org/officeDocument/2006/relationships/image" Target="../media/image246.png"/><Relationship Id="rId17" Type="http://schemas.openxmlformats.org/officeDocument/2006/relationships/image" Target="../media/image250.png"/><Relationship Id="rId25" Type="http://schemas.openxmlformats.org/officeDocument/2006/relationships/image" Target="../media/image25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49.png"/><Relationship Id="rId20" Type="http://schemas.openxmlformats.org/officeDocument/2006/relationships/image" Target="../media/image25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2.png"/><Relationship Id="rId11" Type="http://schemas.openxmlformats.org/officeDocument/2006/relationships/image" Target="../media/image176.png"/><Relationship Id="rId24" Type="http://schemas.openxmlformats.org/officeDocument/2006/relationships/image" Target="../media/image256.png"/><Relationship Id="rId5" Type="http://schemas.openxmlformats.org/officeDocument/2006/relationships/image" Target="../media/image241.png"/><Relationship Id="rId15" Type="http://schemas.openxmlformats.org/officeDocument/2006/relationships/image" Target="../media/image248.png"/><Relationship Id="rId23" Type="http://schemas.openxmlformats.org/officeDocument/2006/relationships/image" Target="../media/image255.png"/><Relationship Id="rId10" Type="http://schemas.openxmlformats.org/officeDocument/2006/relationships/image" Target="../media/image245.png"/><Relationship Id="rId19" Type="http://schemas.openxmlformats.org/officeDocument/2006/relationships/image" Target="../media/image252.png"/><Relationship Id="rId4" Type="http://schemas.openxmlformats.org/officeDocument/2006/relationships/image" Target="../media/image240.png"/><Relationship Id="rId9" Type="http://schemas.openxmlformats.org/officeDocument/2006/relationships/image" Target="../media/image244.png"/><Relationship Id="rId14" Type="http://schemas.openxmlformats.org/officeDocument/2006/relationships/image" Target="../media/image223.png"/><Relationship Id="rId22" Type="http://schemas.openxmlformats.org/officeDocument/2006/relationships/image" Target="../media/image254.png"/><Relationship Id="rId27" Type="http://schemas.openxmlformats.org/officeDocument/2006/relationships/image" Target="../media/image2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/index.php?curid=2876183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eg"/><Relationship Id="rId4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50.png"/><Relationship Id="rId3" Type="http://schemas.openxmlformats.org/officeDocument/2006/relationships/image" Target="../media/image183.png"/><Relationship Id="rId7" Type="http://schemas.openxmlformats.org/officeDocument/2006/relationships/image" Target="../media/image26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2.png"/><Relationship Id="rId5" Type="http://schemas.openxmlformats.org/officeDocument/2006/relationships/image" Target="../media/image261.png"/><Relationship Id="rId4" Type="http://schemas.openxmlformats.org/officeDocument/2006/relationships/image" Target="../media/image1840.png"/><Relationship Id="rId9" Type="http://schemas.openxmlformats.org/officeDocument/2006/relationships/image" Target="../media/image26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0.png"/><Relationship Id="rId13" Type="http://schemas.openxmlformats.org/officeDocument/2006/relationships/image" Target="../media/image275.png"/><Relationship Id="rId18" Type="http://schemas.openxmlformats.org/officeDocument/2006/relationships/image" Target="../media/image2020.png"/><Relationship Id="rId3" Type="http://schemas.openxmlformats.org/officeDocument/2006/relationships/image" Target="../media/image265.png"/><Relationship Id="rId21" Type="http://schemas.openxmlformats.org/officeDocument/2006/relationships/image" Target="../media/image278.png"/><Relationship Id="rId7" Type="http://schemas.openxmlformats.org/officeDocument/2006/relationships/image" Target="../media/image269.png"/><Relationship Id="rId12" Type="http://schemas.openxmlformats.org/officeDocument/2006/relationships/image" Target="../media/image274.png"/><Relationship Id="rId17" Type="http://schemas.openxmlformats.org/officeDocument/2006/relationships/image" Target="../media/image201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2000.png"/><Relationship Id="rId20" Type="http://schemas.openxmlformats.org/officeDocument/2006/relationships/image" Target="../media/image20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8.png"/><Relationship Id="rId11" Type="http://schemas.openxmlformats.org/officeDocument/2006/relationships/image" Target="../media/image273.png"/><Relationship Id="rId24" Type="http://schemas.openxmlformats.org/officeDocument/2006/relationships/image" Target="../media/image281.png"/><Relationship Id="rId5" Type="http://schemas.openxmlformats.org/officeDocument/2006/relationships/image" Target="../media/image267.png"/><Relationship Id="rId15" Type="http://schemas.openxmlformats.org/officeDocument/2006/relationships/image" Target="../media/image277.png"/><Relationship Id="rId23" Type="http://schemas.openxmlformats.org/officeDocument/2006/relationships/image" Target="../media/image280.png"/><Relationship Id="rId10" Type="http://schemas.openxmlformats.org/officeDocument/2006/relationships/image" Target="../media/image272.png"/><Relationship Id="rId19" Type="http://schemas.openxmlformats.org/officeDocument/2006/relationships/image" Target="../media/image2030.png"/><Relationship Id="rId4" Type="http://schemas.openxmlformats.org/officeDocument/2006/relationships/image" Target="../media/image266.png"/><Relationship Id="rId9" Type="http://schemas.openxmlformats.org/officeDocument/2006/relationships/image" Target="../media/image271.png"/><Relationship Id="rId14" Type="http://schemas.openxmlformats.org/officeDocument/2006/relationships/image" Target="../media/image276.png"/><Relationship Id="rId22" Type="http://schemas.openxmlformats.org/officeDocument/2006/relationships/image" Target="../media/image27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8.png"/><Relationship Id="rId13" Type="http://schemas.openxmlformats.org/officeDocument/2006/relationships/image" Target="../media/image293.png"/><Relationship Id="rId18" Type="http://schemas.openxmlformats.org/officeDocument/2006/relationships/image" Target="../media/image298.png"/><Relationship Id="rId3" Type="http://schemas.openxmlformats.org/officeDocument/2006/relationships/image" Target="../media/image283.png"/><Relationship Id="rId7" Type="http://schemas.openxmlformats.org/officeDocument/2006/relationships/image" Target="../media/image287.png"/><Relationship Id="rId12" Type="http://schemas.openxmlformats.org/officeDocument/2006/relationships/image" Target="../media/image292.png"/><Relationship Id="rId17" Type="http://schemas.openxmlformats.org/officeDocument/2006/relationships/image" Target="../media/image297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296.png"/><Relationship Id="rId20" Type="http://schemas.openxmlformats.org/officeDocument/2006/relationships/image" Target="../media/image3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6.png"/><Relationship Id="rId11" Type="http://schemas.openxmlformats.org/officeDocument/2006/relationships/image" Target="../media/image291.png"/><Relationship Id="rId5" Type="http://schemas.openxmlformats.org/officeDocument/2006/relationships/image" Target="../media/image285.png"/><Relationship Id="rId15" Type="http://schemas.openxmlformats.org/officeDocument/2006/relationships/image" Target="../media/image295.png"/><Relationship Id="rId10" Type="http://schemas.openxmlformats.org/officeDocument/2006/relationships/image" Target="../media/image290.png"/><Relationship Id="rId19" Type="http://schemas.openxmlformats.org/officeDocument/2006/relationships/image" Target="../media/image299.png"/><Relationship Id="rId4" Type="http://schemas.openxmlformats.org/officeDocument/2006/relationships/image" Target="../media/image284.png"/><Relationship Id="rId9" Type="http://schemas.openxmlformats.org/officeDocument/2006/relationships/image" Target="../media/image289.png"/><Relationship Id="rId14" Type="http://schemas.openxmlformats.org/officeDocument/2006/relationships/image" Target="../media/image29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blog.fastforwardlabs.com/2020/11/15/representation-learning-101-for-software-engineers.html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4.png"/><Relationship Id="rId4" Type="http://schemas.openxmlformats.org/officeDocument/2006/relationships/image" Target="../media/image30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NUL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NUL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image" Target="NUL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80.png"/><Relationship Id="rId13" Type="http://schemas.openxmlformats.org/officeDocument/2006/relationships/image" Target="../media/image1720.png"/><Relationship Id="rId18" Type="http://schemas.openxmlformats.org/officeDocument/2006/relationships/image" Target="../media/image1770.png"/><Relationship Id="rId3" Type="http://schemas.openxmlformats.org/officeDocument/2006/relationships/image" Target="../media/image1670.png"/><Relationship Id="rId21" Type="http://schemas.openxmlformats.org/officeDocument/2006/relationships/image" Target="../media/image1800.png"/><Relationship Id="rId7" Type="http://schemas.openxmlformats.org/officeDocument/2006/relationships/image" Target="../media/image2230.png"/><Relationship Id="rId12" Type="http://schemas.openxmlformats.org/officeDocument/2006/relationships/image" Target="../media/image1710.png"/><Relationship Id="rId17" Type="http://schemas.openxmlformats.org/officeDocument/2006/relationships/image" Target="../media/image1760.png"/><Relationship Id="rId2" Type="http://schemas.openxmlformats.org/officeDocument/2006/relationships/notesSlide" Target="../notesSlides/notesSlide35.xml"/><Relationship Id="rId16" Type="http://schemas.openxmlformats.org/officeDocument/2006/relationships/image" Target="../media/image1750.png"/><Relationship Id="rId20" Type="http://schemas.openxmlformats.org/officeDocument/2006/relationships/image" Target="../media/image179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20.png"/><Relationship Id="rId11" Type="http://schemas.openxmlformats.org/officeDocument/2006/relationships/image" Target="../media/image1700.png"/><Relationship Id="rId5" Type="http://schemas.openxmlformats.org/officeDocument/2006/relationships/image" Target="../media/image2210.png"/><Relationship Id="rId15" Type="http://schemas.openxmlformats.org/officeDocument/2006/relationships/image" Target="../media/image1740.png"/><Relationship Id="rId10" Type="http://schemas.openxmlformats.org/officeDocument/2006/relationships/image" Target="../media/image980.png"/><Relationship Id="rId19" Type="http://schemas.openxmlformats.org/officeDocument/2006/relationships/image" Target="../media/image1780.png"/><Relationship Id="rId4" Type="http://schemas.openxmlformats.org/officeDocument/2006/relationships/image" Target="../media/image2200.png"/><Relationship Id="rId9" Type="http://schemas.openxmlformats.org/officeDocument/2006/relationships/image" Target="../media/image1690.png"/><Relationship Id="rId14" Type="http://schemas.openxmlformats.org/officeDocument/2006/relationships/image" Target="../media/image173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8.png"/><Relationship Id="rId7" Type="http://schemas.openxmlformats.org/officeDocument/2006/relationships/image" Target="../media/image312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11.png"/><Relationship Id="rId5" Type="http://schemas.openxmlformats.org/officeDocument/2006/relationships/image" Target="../media/image3100.png"/><Relationship Id="rId4" Type="http://schemas.openxmlformats.org/officeDocument/2006/relationships/image" Target="../media/image3090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9.png"/><Relationship Id="rId13" Type="http://schemas.openxmlformats.org/officeDocument/2006/relationships/image" Target="../media/image324.png"/><Relationship Id="rId3" Type="http://schemas.openxmlformats.org/officeDocument/2006/relationships/image" Target="../media/image314.png"/><Relationship Id="rId7" Type="http://schemas.openxmlformats.org/officeDocument/2006/relationships/image" Target="../media/image3180.png"/><Relationship Id="rId12" Type="http://schemas.openxmlformats.org/officeDocument/2006/relationships/image" Target="../media/image323.png"/><Relationship Id="rId17" Type="http://schemas.openxmlformats.org/officeDocument/2006/relationships/image" Target="../media/image328.png"/><Relationship Id="rId2" Type="http://schemas.openxmlformats.org/officeDocument/2006/relationships/image" Target="../media/image3131.png"/><Relationship Id="rId16" Type="http://schemas.openxmlformats.org/officeDocument/2006/relationships/image" Target="../media/image3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70.png"/><Relationship Id="rId11" Type="http://schemas.openxmlformats.org/officeDocument/2006/relationships/image" Target="../media/image322.png"/><Relationship Id="rId5" Type="http://schemas.openxmlformats.org/officeDocument/2006/relationships/image" Target="../media/image3160.png"/><Relationship Id="rId15" Type="http://schemas.openxmlformats.org/officeDocument/2006/relationships/image" Target="../media/image326.png"/><Relationship Id="rId10" Type="http://schemas.openxmlformats.org/officeDocument/2006/relationships/image" Target="../media/image321.png"/><Relationship Id="rId4" Type="http://schemas.openxmlformats.org/officeDocument/2006/relationships/image" Target="../media/image315.png"/><Relationship Id="rId9" Type="http://schemas.openxmlformats.org/officeDocument/2006/relationships/image" Target="../media/image320.png"/><Relationship Id="rId14" Type="http://schemas.openxmlformats.org/officeDocument/2006/relationships/image" Target="../media/image32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80.png"/><Relationship Id="rId13" Type="http://schemas.openxmlformats.org/officeDocument/2006/relationships/image" Target="../media/image2530.png"/><Relationship Id="rId3" Type="http://schemas.openxmlformats.org/officeDocument/2006/relationships/image" Target="../media/image2430.png"/><Relationship Id="rId7" Type="http://schemas.openxmlformats.org/officeDocument/2006/relationships/image" Target="../media/image2470.png"/><Relationship Id="rId12" Type="http://schemas.openxmlformats.org/officeDocument/2006/relationships/image" Target="../media/image2520.png"/><Relationship Id="rId17" Type="http://schemas.openxmlformats.org/officeDocument/2006/relationships/image" Target="../media/image329.png"/><Relationship Id="rId2" Type="http://schemas.openxmlformats.org/officeDocument/2006/relationships/notesSlide" Target="../notesSlides/notesSlide38.xml"/><Relationship Id="rId16" Type="http://schemas.openxmlformats.org/officeDocument/2006/relationships/image" Target="../media/image31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60.png"/><Relationship Id="rId11" Type="http://schemas.openxmlformats.org/officeDocument/2006/relationships/image" Target="../media/image2510.png"/><Relationship Id="rId5" Type="http://schemas.openxmlformats.org/officeDocument/2006/relationships/image" Target="../media/image2450.png"/><Relationship Id="rId15" Type="http://schemas.openxmlformats.org/officeDocument/2006/relationships/image" Target="../media/image2550.png"/><Relationship Id="rId10" Type="http://schemas.openxmlformats.org/officeDocument/2006/relationships/image" Target="../media/image2500.png"/><Relationship Id="rId4" Type="http://schemas.openxmlformats.org/officeDocument/2006/relationships/image" Target="../media/image2440.png"/><Relationship Id="rId9" Type="http://schemas.openxmlformats.org/officeDocument/2006/relationships/image" Target="../media/image2490.png"/><Relationship Id="rId14" Type="http://schemas.openxmlformats.org/officeDocument/2006/relationships/image" Target="../media/image2540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0.png"/><Relationship Id="rId13" Type="http://schemas.openxmlformats.org/officeDocument/2006/relationships/image" Target="../media/image345.png"/><Relationship Id="rId3" Type="http://schemas.openxmlformats.org/officeDocument/2006/relationships/image" Target="../media/image335.png"/><Relationship Id="rId7" Type="http://schemas.openxmlformats.org/officeDocument/2006/relationships/image" Target="../media/image339.png"/><Relationship Id="rId12" Type="http://schemas.openxmlformats.org/officeDocument/2006/relationships/image" Target="../media/image344.png"/><Relationship Id="rId2" Type="http://schemas.openxmlformats.org/officeDocument/2006/relationships/image" Target="../media/image3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8.png"/><Relationship Id="rId11" Type="http://schemas.openxmlformats.org/officeDocument/2006/relationships/image" Target="../media/image343.png"/><Relationship Id="rId5" Type="http://schemas.openxmlformats.org/officeDocument/2006/relationships/image" Target="../media/image337.png"/><Relationship Id="rId10" Type="http://schemas.openxmlformats.org/officeDocument/2006/relationships/image" Target="../media/image342.png"/><Relationship Id="rId4" Type="http://schemas.openxmlformats.org/officeDocument/2006/relationships/image" Target="../media/image336.png"/><Relationship Id="rId9" Type="http://schemas.openxmlformats.org/officeDocument/2006/relationships/image" Target="../media/image341.png"/><Relationship Id="rId14" Type="http://schemas.openxmlformats.org/officeDocument/2006/relationships/image" Target="../media/image346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8.png"/><Relationship Id="rId2" Type="http://schemas.openxmlformats.org/officeDocument/2006/relationships/image" Target="../media/image3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1.png"/><Relationship Id="rId3" Type="http://schemas.openxmlformats.org/officeDocument/2006/relationships/image" Target="../media/image330.png"/><Relationship Id="rId7" Type="http://schemas.openxmlformats.org/officeDocument/2006/relationships/image" Target="../media/image350.png"/><Relationship Id="rId2" Type="http://schemas.openxmlformats.org/officeDocument/2006/relationships/image" Target="../media/image3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3.png"/><Relationship Id="rId5" Type="http://schemas.openxmlformats.org/officeDocument/2006/relationships/image" Target="../media/image332.png"/><Relationship Id="rId10" Type="http://schemas.openxmlformats.org/officeDocument/2006/relationships/image" Target="../media/image353.png"/><Relationship Id="rId4" Type="http://schemas.openxmlformats.org/officeDocument/2006/relationships/image" Target="../media/image331.png"/><Relationship Id="rId9" Type="http://schemas.openxmlformats.org/officeDocument/2006/relationships/image" Target="../media/image352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9.png"/><Relationship Id="rId3" Type="http://schemas.openxmlformats.org/officeDocument/2006/relationships/image" Target="../media/image358.png"/><Relationship Id="rId7" Type="http://schemas.openxmlformats.org/officeDocument/2006/relationships/image" Target="../media/image33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7.png"/><Relationship Id="rId5" Type="http://schemas.openxmlformats.org/officeDocument/2006/relationships/image" Target="../media/image336.png"/><Relationship Id="rId4" Type="http://schemas.openxmlformats.org/officeDocument/2006/relationships/image" Target="../media/image335.png"/><Relationship Id="rId9" Type="http://schemas.openxmlformats.org/officeDocument/2006/relationships/image" Target="../media/image340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80.png"/><Relationship Id="rId13" Type="http://schemas.openxmlformats.org/officeDocument/2006/relationships/image" Target="../media/image366.png"/><Relationship Id="rId18" Type="http://schemas.openxmlformats.org/officeDocument/2006/relationships/image" Target="../media/image371.png"/><Relationship Id="rId3" Type="http://schemas.openxmlformats.org/officeDocument/2006/relationships/image" Target="../media/image357.png"/><Relationship Id="rId21" Type="http://schemas.openxmlformats.org/officeDocument/2006/relationships/image" Target="../media/image374.png"/><Relationship Id="rId7" Type="http://schemas.openxmlformats.org/officeDocument/2006/relationships/image" Target="../media/image361.png"/><Relationship Id="rId12" Type="http://schemas.openxmlformats.org/officeDocument/2006/relationships/image" Target="../media/image365.png"/><Relationship Id="rId17" Type="http://schemas.openxmlformats.org/officeDocument/2006/relationships/image" Target="../media/image370.png"/><Relationship Id="rId2" Type="http://schemas.openxmlformats.org/officeDocument/2006/relationships/notesSlide" Target="../notesSlides/notesSlide41.xml"/><Relationship Id="rId16" Type="http://schemas.openxmlformats.org/officeDocument/2006/relationships/image" Target="../media/image369.png"/><Relationship Id="rId20" Type="http://schemas.openxmlformats.org/officeDocument/2006/relationships/image" Target="../media/image35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0.png"/><Relationship Id="rId11" Type="http://schemas.openxmlformats.org/officeDocument/2006/relationships/image" Target="../media/image364.png"/><Relationship Id="rId5" Type="http://schemas.openxmlformats.org/officeDocument/2006/relationships/image" Target="../media/image359.png"/><Relationship Id="rId15" Type="http://schemas.openxmlformats.org/officeDocument/2006/relationships/image" Target="../media/image368.png"/><Relationship Id="rId10" Type="http://schemas.openxmlformats.org/officeDocument/2006/relationships/image" Target="../media/image363.png"/><Relationship Id="rId19" Type="http://schemas.openxmlformats.org/officeDocument/2006/relationships/image" Target="../media/image372.png"/><Relationship Id="rId4" Type="http://schemas.openxmlformats.org/officeDocument/2006/relationships/image" Target="../media/image3580.png"/><Relationship Id="rId9" Type="http://schemas.openxmlformats.org/officeDocument/2006/relationships/image" Target="../media/image362.png"/><Relationship Id="rId14" Type="http://schemas.openxmlformats.org/officeDocument/2006/relationships/image" Target="../media/image367.png"/><Relationship Id="rId22" Type="http://schemas.openxmlformats.org/officeDocument/2006/relationships/image" Target="../media/image375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10.png"/><Relationship Id="rId13" Type="http://schemas.openxmlformats.org/officeDocument/2006/relationships/image" Target="../media/image3140.png"/><Relationship Id="rId18" Type="http://schemas.openxmlformats.org/officeDocument/2006/relationships/image" Target="../media/image380.png"/><Relationship Id="rId3" Type="http://schemas.openxmlformats.org/officeDocument/2006/relationships/image" Target="../media/image1190.png"/><Relationship Id="rId7" Type="http://schemas.openxmlformats.org/officeDocument/2006/relationships/image" Target="../media/image1230.png"/><Relationship Id="rId12" Type="http://schemas.openxmlformats.org/officeDocument/2006/relationships/image" Target="../media/image1270.png"/><Relationship Id="rId17" Type="http://schemas.openxmlformats.org/officeDocument/2006/relationships/image" Target="../media/image379.png"/><Relationship Id="rId2" Type="http://schemas.openxmlformats.org/officeDocument/2006/relationships/notesSlide" Target="../notesSlides/notesSlide42.xml"/><Relationship Id="rId16" Type="http://schemas.openxmlformats.org/officeDocument/2006/relationships/image" Target="../media/image3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20.png"/><Relationship Id="rId11" Type="http://schemas.openxmlformats.org/officeDocument/2006/relationships/image" Target="../media/image3130.png"/><Relationship Id="rId5" Type="http://schemas.openxmlformats.org/officeDocument/2006/relationships/image" Target="../media/image1210.png"/><Relationship Id="rId15" Type="http://schemas.openxmlformats.org/officeDocument/2006/relationships/image" Target="../media/image377.png"/><Relationship Id="rId10" Type="http://schemas.openxmlformats.org/officeDocument/2006/relationships/image" Target="../media/image3120.png"/><Relationship Id="rId4" Type="http://schemas.openxmlformats.org/officeDocument/2006/relationships/image" Target="../media/image1200.png"/><Relationship Id="rId9" Type="http://schemas.openxmlformats.org/officeDocument/2006/relationships/image" Target="../media/image1240.png"/><Relationship Id="rId14" Type="http://schemas.openxmlformats.org/officeDocument/2006/relationships/image" Target="../media/image376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40.png"/><Relationship Id="rId3" Type="http://schemas.openxmlformats.org/officeDocument/2006/relationships/image" Target="../media/image355.png"/><Relationship Id="rId7" Type="http://schemas.openxmlformats.org/officeDocument/2006/relationships/image" Target="../media/image28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20.png"/><Relationship Id="rId11" Type="http://schemas.openxmlformats.org/officeDocument/2006/relationships/image" Target="../media/image373.png"/><Relationship Id="rId5" Type="http://schemas.openxmlformats.org/officeDocument/2006/relationships/image" Target="../media/image2810.png"/><Relationship Id="rId10" Type="http://schemas.openxmlformats.org/officeDocument/2006/relationships/image" Target="../media/image2860.png"/><Relationship Id="rId4" Type="http://schemas.openxmlformats.org/officeDocument/2006/relationships/image" Target="../media/image2800.png"/><Relationship Id="rId9" Type="http://schemas.openxmlformats.org/officeDocument/2006/relationships/image" Target="../media/image35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.png"/><Relationship Id="rId7" Type="http://schemas.openxmlformats.org/officeDocument/2006/relationships/hyperlink" Target="https://www.desmos.com/calculator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4.svg"/><Relationship Id="rId9" Type="http://schemas.openxmlformats.org/officeDocument/2006/relationships/image" Target="../media/image34.sv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2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2.gif"/><Relationship Id="rId2" Type="http://schemas.openxmlformats.org/officeDocument/2006/relationships/hyperlink" Target="https://www.ruder.io/optimizing-gradient-descent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3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hyperlink" Target="https://colah.github.io/posts/2015-08-Backprop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n.wikipedia.org/wiki/Activation_function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9DC680-57FE-4360-8D62-7C774E5AB9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1286" y="898687"/>
            <a:ext cx="10749426" cy="1422073"/>
          </a:xfrm>
          <a:solidFill>
            <a:schemeClr val="bg1"/>
          </a:solidFill>
        </p:spPr>
        <p:txBody>
          <a:bodyPr>
            <a:normAutofit/>
          </a:bodyPr>
          <a:lstStyle/>
          <a:p>
            <a:r>
              <a:rPr lang="en-US" altLang="zh-CN" dirty="0">
                <a:solidFill>
                  <a:srgbClr val="0E419C"/>
                </a:solidFill>
              </a:rPr>
              <a:t>Lecture 06 – NNs and Neural</a:t>
            </a:r>
            <a:r>
              <a:rPr lang="zh-CN" altLang="en-US" dirty="0">
                <a:solidFill>
                  <a:srgbClr val="0E419C"/>
                </a:solidFill>
              </a:rPr>
              <a:t> </a:t>
            </a:r>
            <a:r>
              <a:rPr lang="en-US" altLang="zh-CN" dirty="0">
                <a:solidFill>
                  <a:srgbClr val="0E419C"/>
                </a:solidFill>
              </a:rPr>
              <a:t>LMs</a:t>
            </a:r>
            <a:endParaRPr lang="zh-CN" altLang="en-US" dirty="0">
              <a:solidFill>
                <a:srgbClr val="0E419C"/>
              </a:solidFill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7BA0913-FFCB-4BC5-85DA-4B598BB8D3D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2585338"/>
            <a:ext cx="9144000" cy="2326904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Baojian Zhou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DATA130030.01 (</a:t>
            </a:r>
            <a:r>
              <a:rPr lang="zh-CN" altLang="en-US" sz="2000" dirty="0">
                <a:solidFill>
                  <a:srgbClr val="0E419C"/>
                </a:solidFill>
              </a:rPr>
              <a:t>自然语言处理</a:t>
            </a:r>
            <a:r>
              <a:rPr lang="en-US" altLang="zh-CN" sz="2000" dirty="0">
                <a:solidFill>
                  <a:srgbClr val="0E419C"/>
                </a:solidFill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School of Data Science Fudan University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solidFill>
                  <a:srgbClr val="0E419C"/>
                </a:solidFill>
              </a:rPr>
              <a:t>03/27/2024</a:t>
            </a:r>
          </a:p>
        </p:txBody>
      </p: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5388F10-FFAF-40CE-8463-CBC710995B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720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065F-6D0D-CE48-A908-5C3656B0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Single</a:t>
            </a:r>
            <a:r>
              <a:rPr lang="zh-CN" altLang="en-US" dirty="0"/>
              <a:t> </a:t>
            </a:r>
            <a:r>
              <a:rPr lang="en-US" altLang="zh-CN" dirty="0"/>
              <a:t>Layer</a:t>
            </a:r>
            <a:r>
              <a:rPr lang="zh-CN" altLang="en-US" dirty="0"/>
              <a:t> </a:t>
            </a:r>
            <a:r>
              <a:rPr lang="en-US" altLang="zh-CN" dirty="0"/>
              <a:t>Perceptron</a:t>
            </a:r>
            <a:r>
              <a:rPr lang="zh-CN" altLang="en-US" dirty="0"/>
              <a:t> </a:t>
            </a:r>
            <a:r>
              <a:rPr lang="en-US" altLang="zh-CN" dirty="0"/>
              <a:t>(SLP)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DE74-62E1-CC4D-AF81-A86041FC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10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575D498-5097-7A48-8431-BDBF9F991F8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0508" y="981322"/>
                <a:ext cx="5825464" cy="4107979"/>
              </a:xfrm>
            </p:spPr>
            <p:txBody>
              <a:bodyPr lIns="90000">
                <a:noAutofit/>
              </a:bodyPr>
              <a:lstStyle/>
              <a:p>
                <a:pPr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/>
                  <a:t>A Perceptron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neural unit</a:t>
                </a:r>
              </a:p>
              <a:p>
                <a:pPr lvl="1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/>
                  <a:t>Binary output  (0 or 1)</a:t>
                </a:r>
              </a:p>
              <a:p>
                <a:pPr lvl="1">
                  <a:lnSpc>
                    <a:spcPct val="150000"/>
                  </a:lnSpc>
                  <a:spcAft>
                    <a:spcPts val="0"/>
                  </a:spcAft>
                </a:pPr>
                <a:r>
                  <a:rPr lang="en-US" altLang="zh-CN" dirty="0"/>
                  <a:t>No non-linear activation function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0, 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≤0</m:t>
                              </m:r>
                            </m:e>
                            <m:e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1, 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𝑖𝑓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400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400" b="0" i="1" smtClean="0">
                                  <a:latin typeface="Cambria Math" panose="02040503050406030204" pitchFamily="18" charset="0"/>
                                </a:rPr>
                                <m:t>&gt;0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3200" dirty="0"/>
              </a:p>
              <a:p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A single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layer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Perceptron</a:t>
                </a:r>
                <a:r>
                  <a:rPr lang="zh-CN" altLang="en-US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can only solve linearly separable problems.</a:t>
                </a:r>
                <a:endParaRPr lang="zh-CN" altLang="en-US" dirty="0">
                  <a:solidFill>
                    <a:schemeClr val="tx1">
                      <a:lumMod val="50000"/>
                      <a:lumOff val="50000"/>
                    </a:schemeClr>
                  </a:solidFill>
                </a:endParaRPr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4575D498-5097-7A48-8431-BDBF9F991F8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0508" y="981322"/>
                <a:ext cx="5825464" cy="4107979"/>
              </a:xfrm>
              <a:blipFill>
                <a:blip r:embed="rId3"/>
                <a:stretch>
                  <a:fillRect l="-1957" r="-2391" b="-327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4">
            <a:extLst>
              <a:ext uri="{FF2B5EF4-FFF2-40B4-BE49-F238E27FC236}">
                <a16:creationId xmlns:a16="http://schemas.microsoft.com/office/drawing/2014/main" id="{29DB9A05-FDBA-9D46-B244-C7FF6B635264}"/>
              </a:ext>
            </a:extLst>
          </p:cNvPr>
          <p:cNvSpPr txBox="1"/>
          <p:nvPr/>
        </p:nvSpPr>
        <p:spPr>
          <a:xfrm>
            <a:off x="5705716" y="6301996"/>
            <a:ext cx="596486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Minsky, Marvin, and Seymour </a:t>
            </a:r>
            <a:r>
              <a:rPr lang="en-US" altLang="zh-CN" sz="1600" b="0" i="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Papert</a:t>
            </a:r>
            <a:r>
              <a:rPr lang="en-US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. “Perceptrons”,</a:t>
            </a:r>
            <a:r>
              <a:rPr lang="zh-CN" altLang="en-US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en-US" altLang="zh-CN" sz="1600" b="0" i="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Arial" panose="020B0604020202020204" pitchFamily="34" charset="0"/>
              </a:rPr>
              <a:t>1969.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图片 5">
            <a:extLst>
              <a:ext uri="{FF2B5EF4-FFF2-40B4-BE49-F238E27FC236}">
                <a16:creationId xmlns:a16="http://schemas.microsoft.com/office/drawing/2014/main" id="{ADC20EE2-B3DB-8C42-B8CC-818C700F9B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9390" y="5624796"/>
            <a:ext cx="4124372" cy="1015754"/>
          </a:xfrm>
          <a:prstGeom prst="rect">
            <a:avLst/>
          </a:prstGeom>
          <a:ln>
            <a:solidFill>
              <a:schemeClr val="tx1"/>
            </a:solidFill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椭圆 21">
                <a:extLst>
                  <a:ext uri="{FF2B5EF4-FFF2-40B4-BE49-F238E27FC236}">
                    <a16:creationId xmlns:a16="http://schemas.microsoft.com/office/drawing/2014/main" id="{08721DCC-BDF9-9A46-BF02-ABF33347F502}"/>
                  </a:ext>
                </a:extLst>
              </p:cNvPr>
              <p:cNvSpPr/>
              <p:nvPr/>
            </p:nvSpPr>
            <p:spPr>
              <a:xfrm>
                <a:off x="8162152" y="2866369"/>
                <a:ext cx="1033814" cy="9933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椭圆 21">
                <a:extLst>
                  <a:ext uri="{FF2B5EF4-FFF2-40B4-BE49-F238E27FC236}">
                    <a16:creationId xmlns:a16="http://schemas.microsoft.com/office/drawing/2014/main" id="{08721DCC-BDF9-9A46-BF02-ABF33347F5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2152" y="2866369"/>
                <a:ext cx="1033814" cy="993371"/>
              </a:xfrm>
              <a:prstGeom prst="ellipse">
                <a:avLst/>
              </a:prstGeom>
              <a:blipFill>
                <a:blip r:embed="rId5"/>
                <a:stretch>
                  <a:fillRect l="-44578" t="-82278" r="-21687" b="-1202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直接箭头连接符 34">
            <a:extLst>
              <a:ext uri="{FF2B5EF4-FFF2-40B4-BE49-F238E27FC236}">
                <a16:creationId xmlns:a16="http://schemas.microsoft.com/office/drawing/2014/main" id="{E1B1FE82-E050-1C4E-A573-830F7B888418}"/>
              </a:ext>
            </a:extLst>
          </p:cNvPr>
          <p:cNvCxnSpPr>
            <a:cxnSpLocks/>
            <a:stCxn id="12" idx="3"/>
            <a:endCxn id="24" idx="0"/>
          </p:cNvCxnSpPr>
          <p:nvPr/>
        </p:nvCxnSpPr>
        <p:spPr>
          <a:xfrm flipH="1">
            <a:off x="7355253" y="3714264"/>
            <a:ext cx="958298" cy="1300695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36">
            <a:extLst>
              <a:ext uri="{FF2B5EF4-FFF2-40B4-BE49-F238E27FC236}">
                <a16:creationId xmlns:a16="http://schemas.microsoft.com/office/drawing/2014/main" id="{03F7099D-336D-7A4D-93E9-BB46683B3749}"/>
              </a:ext>
            </a:extLst>
          </p:cNvPr>
          <p:cNvCxnSpPr>
            <a:cxnSpLocks/>
            <a:stCxn id="12" idx="4"/>
            <a:endCxn id="23" idx="0"/>
          </p:cNvCxnSpPr>
          <p:nvPr/>
        </p:nvCxnSpPr>
        <p:spPr>
          <a:xfrm>
            <a:off x="8679059" y="3859740"/>
            <a:ext cx="129683" cy="111543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44">
            <a:extLst>
              <a:ext uri="{FF2B5EF4-FFF2-40B4-BE49-F238E27FC236}">
                <a16:creationId xmlns:a16="http://schemas.microsoft.com/office/drawing/2014/main" id="{21613AE6-EE18-E949-BAE0-0027F26139EC}"/>
              </a:ext>
            </a:extLst>
          </p:cNvPr>
          <p:cNvCxnSpPr>
            <a:cxnSpLocks/>
            <a:stCxn id="12" idx="5"/>
            <a:endCxn id="21" idx="0"/>
          </p:cNvCxnSpPr>
          <p:nvPr/>
        </p:nvCxnSpPr>
        <p:spPr>
          <a:xfrm>
            <a:off x="9044567" y="3714264"/>
            <a:ext cx="1247962" cy="1362250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48">
                <a:extLst>
                  <a:ext uri="{FF2B5EF4-FFF2-40B4-BE49-F238E27FC236}">
                    <a16:creationId xmlns:a16="http://schemas.microsoft.com/office/drawing/2014/main" id="{BE1458EF-34D3-6342-8D86-9DFB28BE2029}"/>
                  </a:ext>
                </a:extLst>
              </p:cNvPr>
              <p:cNvSpPr txBox="1"/>
              <p:nvPr/>
            </p:nvSpPr>
            <p:spPr>
              <a:xfrm>
                <a:off x="9458421" y="4422224"/>
                <a:ext cx="31406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0" name="文本框 48">
                <a:extLst>
                  <a:ext uri="{FF2B5EF4-FFF2-40B4-BE49-F238E27FC236}">
                    <a16:creationId xmlns:a16="http://schemas.microsoft.com/office/drawing/2014/main" id="{BE1458EF-34D3-6342-8D86-9DFB28BE20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58421" y="4422224"/>
                <a:ext cx="314060" cy="430887"/>
              </a:xfrm>
              <a:prstGeom prst="rect">
                <a:avLst/>
              </a:prstGeom>
              <a:blipFill>
                <a:blip r:embed="rId6"/>
                <a:stretch>
                  <a:fillRect l="-23077" r="-19231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49">
                <a:extLst>
                  <a:ext uri="{FF2B5EF4-FFF2-40B4-BE49-F238E27FC236}">
                    <a16:creationId xmlns:a16="http://schemas.microsoft.com/office/drawing/2014/main" id="{B44236AE-4CC0-3342-A054-D9E78A8D763F}"/>
                  </a:ext>
                </a:extLst>
              </p:cNvPr>
              <p:cNvSpPr txBox="1"/>
              <p:nvPr/>
            </p:nvSpPr>
            <p:spPr>
              <a:xfrm>
                <a:off x="9969523" y="5076514"/>
                <a:ext cx="646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1" name="文本框 49">
                <a:extLst>
                  <a:ext uri="{FF2B5EF4-FFF2-40B4-BE49-F238E27FC236}">
                    <a16:creationId xmlns:a16="http://schemas.microsoft.com/office/drawing/2014/main" id="{B44236AE-4CC0-3342-A054-D9E78A8D76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9523" y="5076514"/>
                <a:ext cx="646011" cy="492443"/>
              </a:xfrm>
              <a:prstGeom prst="rect">
                <a:avLst/>
              </a:prstGeom>
              <a:blipFill>
                <a:blip r:embed="rId7"/>
                <a:stretch>
                  <a:fillRect l="-9615" r="-13462" b="-1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53">
                <a:extLst>
                  <a:ext uri="{FF2B5EF4-FFF2-40B4-BE49-F238E27FC236}">
                    <a16:creationId xmlns:a16="http://schemas.microsoft.com/office/drawing/2014/main" id="{1799B329-A527-6941-BC73-04E926811B5E}"/>
                  </a:ext>
                </a:extLst>
              </p:cNvPr>
              <p:cNvSpPr txBox="1"/>
              <p:nvPr/>
            </p:nvSpPr>
            <p:spPr>
              <a:xfrm>
                <a:off x="8517668" y="4975170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53">
                <a:extLst>
                  <a:ext uri="{FF2B5EF4-FFF2-40B4-BE49-F238E27FC236}">
                    <a16:creationId xmlns:a16="http://schemas.microsoft.com/office/drawing/2014/main" id="{1799B329-A527-6941-BC73-04E926811B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7668" y="4975170"/>
                <a:ext cx="582147" cy="553998"/>
              </a:xfrm>
              <a:prstGeom prst="rect">
                <a:avLst/>
              </a:prstGeom>
              <a:blipFill>
                <a:blip r:embed="rId8"/>
                <a:stretch>
                  <a:fillRect l="-6383" r="-4255" b="-177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56">
                <a:extLst>
                  <a:ext uri="{FF2B5EF4-FFF2-40B4-BE49-F238E27FC236}">
                    <a16:creationId xmlns:a16="http://schemas.microsoft.com/office/drawing/2014/main" id="{B303B7CA-39F1-684A-A18F-0C5CA6CF6186}"/>
                  </a:ext>
                </a:extLst>
              </p:cNvPr>
              <p:cNvSpPr txBox="1"/>
              <p:nvPr/>
            </p:nvSpPr>
            <p:spPr>
              <a:xfrm>
                <a:off x="7064179" y="5014959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56">
                <a:extLst>
                  <a:ext uri="{FF2B5EF4-FFF2-40B4-BE49-F238E27FC236}">
                    <a16:creationId xmlns:a16="http://schemas.microsoft.com/office/drawing/2014/main" id="{B303B7CA-39F1-684A-A18F-0C5CA6CF61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179" y="5014959"/>
                <a:ext cx="582147" cy="553998"/>
              </a:xfrm>
              <a:prstGeom prst="rect">
                <a:avLst/>
              </a:prstGeom>
              <a:blipFill>
                <a:blip r:embed="rId9"/>
                <a:stretch>
                  <a:fillRect l="-8696" r="-4348" b="-1590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64">
                <a:extLst>
                  <a:ext uri="{FF2B5EF4-FFF2-40B4-BE49-F238E27FC236}">
                    <a16:creationId xmlns:a16="http://schemas.microsoft.com/office/drawing/2014/main" id="{5C41B8A0-8403-0E47-A9DF-CD13038B22AF}"/>
                  </a:ext>
                </a:extLst>
              </p:cNvPr>
              <p:cNvSpPr txBox="1"/>
              <p:nvPr/>
            </p:nvSpPr>
            <p:spPr>
              <a:xfrm>
                <a:off x="6966358" y="4403614"/>
                <a:ext cx="523668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5" name="文本框 64">
                <a:extLst>
                  <a:ext uri="{FF2B5EF4-FFF2-40B4-BE49-F238E27FC236}">
                    <a16:creationId xmlns:a16="http://schemas.microsoft.com/office/drawing/2014/main" id="{5C41B8A0-8403-0E47-A9DF-CD13038B22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6358" y="4403614"/>
                <a:ext cx="523668" cy="430887"/>
              </a:xfrm>
              <a:prstGeom prst="rect">
                <a:avLst/>
              </a:prstGeom>
              <a:blipFill>
                <a:blip r:embed="rId10"/>
                <a:stretch>
                  <a:fillRect l="-4762" r="-2381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65">
                <a:extLst>
                  <a:ext uri="{FF2B5EF4-FFF2-40B4-BE49-F238E27FC236}">
                    <a16:creationId xmlns:a16="http://schemas.microsoft.com/office/drawing/2014/main" id="{2CF35CE0-B3F8-A74F-A005-0588E2884CFE}"/>
                  </a:ext>
                </a:extLst>
              </p:cNvPr>
              <p:cNvSpPr txBox="1"/>
              <p:nvPr/>
            </p:nvSpPr>
            <p:spPr>
              <a:xfrm>
                <a:off x="8153713" y="4403614"/>
                <a:ext cx="531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1400" dirty="0"/>
              </a:p>
            </p:txBody>
          </p:sp>
        </mc:Choice>
        <mc:Fallback xmlns="">
          <p:sp>
            <p:nvSpPr>
              <p:cNvPr id="26" name="文本框 65">
                <a:extLst>
                  <a:ext uri="{FF2B5EF4-FFF2-40B4-BE49-F238E27FC236}">
                    <a16:creationId xmlns:a16="http://schemas.microsoft.com/office/drawing/2014/main" id="{2CF35CE0-B3F8-A74F-A005-0588E2884C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713" y="4403614"/>
                <a:ext cx="531940" cy="430887"/>
              </a:xfrm>
              <a:prstGeom prst="rect">
                <a:avLst/>
              </a:prstGeom>
              <a:blipFill>
                <a:blip r:embed="rId11"/>
                <a:stretch>
                  <a:fillRect l="-7143" r="-2381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5">
                <a:extLst>
                  <a:ext uri="{FF2B5EF4-FFF2-40B4-BE49-F238E27FC236}">
                    <a16:creationId xmlns:a16="http://schemas.microsoft.com/office/drawing/2014/main" id="{7BF7A76E-34B5-9E4A-A6A7-D69519DC9777}"/>
                  </a:ext>
                </a:extLst>
              </p:cNvPr>
              <p:cNvSpPr txBox="1"/>
              <p:nvPr/>
            </p:nvSpPr>
            <p:spPr>
              <a:xfrm>
                <a:off x="8515391" y="964709"/>
                <a:ext cx="29335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文本框 5">
                <a:extLst>
                  <a:ext uri="{FF2B5EF4-FFF2-40B4-BE49-F238E27FC236}">
                    <a16:creationId xmlns:a16="http://schemas.microsoft.com/office/drawing/2014/main" id="{7BF7A76E-34B5-9E4A-A6A7-D69519DC97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15391" y="964709"/>
                <a:ext cx="293350" cy="430887"/>
              </a:xfrm>
              <a:prstGeom prst="rect">
                <a:avLst/>
              </a:prstGeom>
              <a:blipFill>
                <a:blip r:embed="rId12"/>
                <a:stretch>
                  <a:fillRect l="-20833" r="-20833" b="-25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矩形 6">
                <a:extLst>
                  <a:ext uri="{FF2B5EF4-FFF2-40B4-BE49-F238E27FC236}">
                    <a16:creationId xmlns:a16="http://schemas.microsoft.com/office/drawing/2014/main" id="{01774371-09F4-A64C-A06E-CC4C28F9E966}"/>
                  </a:ext>
                </a:extLst>
              </p:cNvPr>
              <p:cNvSpPr/>
              <p:nvPr/>
            </p:nvSpPr>
            <p:spPr>
              <a:xfrm>
                <a:off x="8245599" y="1823442"/>
                <a:ext cx="851770" cy="681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矩形 6">
                <a:extLst>
                  <a:ext uri="{FF2B5EF4-FFF2-40B4-BE49-F238E27FC236}">
                    <a16:creationId xmlns:a16="http://schemas.microsoft.com/office/drawing/2014/main" id="{01774371-09F4-A64C-A06E-CC4C28F9E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45599" y="1823442"/>
                <a:ext cx="851770" cy="681037"/>
              </a:xfrm>
              <a:prstGeom prst="rect">
                <a:avLst/>
              </a:prstGeom>
              <a:blipFill>
                <a:blip r:embed="rId13"/>
                <a:stretch>
                  <a:fillRect l="-72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5" name="直接箭头连接符 7">
            <a:extLst>
              <a:ext uri="{FF2B5EF4-FFF2-40B4-BE49-F238E27FC236}">
                <a16:creationId xmlns:a16="http://schemas.microsoft.com/office/drawing/2014/main" id="{1CA8D7D5-1044-D141-816F-5D360D3015A4}"/>
              </a:ext>
            </a:extLst>
          </p:cNvPr>
          <p:cNvCxnSpPr>
            <a:cxnSpLocks/>
            <a:stCxn id="34" idx="0"/>
          </p:cNvCxnSpPr>
          <p:nvPr/>
        </p:nvCxnSpPr>
        <p:spPr>
          <a:xfrm flipH="1" flipV="1">
            <a:off x="8663909" y="1412916"/>
            <a:ext cx="7575" cy="41052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9">
            <a:extLst>
              <a:ext uri="{FF2B5EF4-FFF2-40B4-BE49-F238E27FC236}">
                <a16:creationId xmlns:a16="http://schemas.microsoft.com/office/drawing/2014/main" id="{BCD09E59-AFD6-D640-9F19-65F270CAF0D6}"/>
              </a:ext>
            </a:extLst>
          </p:cNvPr>
          <p:cNvCxnSpPr>
            <a:cxnSpLocks/>
            <a:stCxn id="12" idx="0"/>
            <a:endCxn id="34" idx="2"/>
          </p:cNvCxnSpPr>
          <p:nvPr/>
        </p:nvCxnSpPr>
        <p:spPr>
          <a:xfrm flipH="1" flipV="1">
            <a:off x="8671484" y="2504479"/>
            <a:ext cx="7575" cy="36189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85F88C17-3E4D-FC43-B959-D2DF7F595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720948"/>
                  </p:ext>
                </p:extLst>
              </p:nvPr>
            </p:nvGraphicFramePr>
            <p:xfrm>
              <a:off x="10147436" y="1527820"/>
              <a:ext cx="13963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96">
                      <a:extLst>
                        <a:ext uri="{9D8B030D-6E8A-4147-A177-3AD203B41FA5}">
                          <a16:colId xmlns:a16="http://schemas.microsoft.com/office/drawing/2014/main" val="2656910746"/>
                        </a:ext>
                      </a:extLst>
                    </a:gridCol>
                    <a:gridCol w="698196">
                      <a:extLst>
                        <a:ext uri="{9D8B030D-6E8A-4147-A177-3AD203B41FA5}">
                          <a16:colId xmlns:a16="http://schemas.microsoft.com/office/drawing/2014/main" val="2885208744"/>
                        </a:ext>
                      </a:extLst>
                    </a:gridCol>
                  </a:tblGrid>
                  <a:tr h="420605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4509968"/>
                      </a:ext>
                    </a:extLst>
                  </a:tr>
                  <a:tr h="420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264184"/>
                      </a:ext>
                    </a:extLst>
                  </a:tr>
                  <a:tr h="420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028883"/>
                      </a:ext>
                    </a:extLst>
                  </a:tr>
                  <a:tr h="420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1728855"/>
                      </a:ext>
                    </a:extLst>
                  </a:tr>
                  <a:tr h="420605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11088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3" name="Table 42">
                <a:extLst>
                  <a:ext uri="{FF2B5EF4-FFF2-40B4-BE49-F238E27FC236}">
                    <a16:creationId xmlns:a16="http://schemas.microsoft.com/office/drawing/2014/main" id="{85F88C17-3E4D-FC43-B959-D2DF7F59510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724720948"/>
                  </p:ext>
                </p:extLst>
              </p:nvPr>
            </p:nvGraphicFramePr>
            <p:xfrm>
              <a:off x="10147436" y="1527820"/>
              <a:ext cx="1396392" cy="22860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698196">
                      <a:extLst>
                        <a:ext uri="{9D8B030D-6E8A-4147-A177-3AD203B41FA5}">
                          <a16:colId xmlns:a16="http://schemas.microsoft.com/office/drawing/2014/main" val="2656910746"/>
                        </a:ext>
                      </a:extLst>
                    </a:gridCol>
                    <a:gridCol w="698196">
                      <a:extLst>
                        <a:ext uri="{9D8B030D-6E8A-4147-A177-3AD203B41FA5}">
                          <a16:colId xmlns:a16="http://schemas.microsoft.com/office/drawing/2014/main" val="2885208744"/>
                        </a:ext>
                      </a:extLst>
                    </a:gridCol>
                  </a:tblGrid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4"/>
                          <a:stretch>
                            <a:fillRect l="-1818" t="-2778" r="-10545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14"/>
                          <a:stretch>
                            <a:fillRect l="-101818" t="-2778" r="-5455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8450996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422641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43202888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71172885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33011088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45" name="TextBox 44">
            <a:extLst>
              <a:ext uri="{FF2B5EF4-FFF2-40B4-BE49-F238E27FC236}">
                <a16:creationId xmlns:a16="http://schemas.microsoft.com/office/drawing/2014/main" id="{08E7D81E-C260-D64D-87E9-A66B04AD86B6}"/>
              </a:ext>
            </a:extLst>
          </p:cNvPr>
          <p:cNvSpPr txBox="1"/>
          <p:nvPr/>
        </p:nvSpPr>
        <p:spPr>
          <a:xfrm>
            <a:off x="8393548" y="5542461"/>
            <a:ext cx="114112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SLP</a:t>
            </a:r>
            <a:endParaRPr lang="en-CN" sz="2800" b="1" dirty="0"/>
          </a:p>
        </p:txBody>
      </p:sp>
    </p:spTree>
    <p:extLst>
      <p:ext uri="{BB962C8B-B14F-4D97-AF65-F5344CB8AC3E}">
        <p14:creationId xmlns:p14="http://schemas.microsoft.com/office/powerpoint/2010/main" val="4544409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/>
      <p:bldP spid="21" grpId="0"/>
      <p:bldP spid="23" grpId="0"/>
      <p:bldP spid="24" grpId="0"/>
      <p:bldP spid="25" grpId="0"/>
      <p:bldP spid="26" grpId="0"/>
      <p:bldP spid="33" grpId="0"/>
      <p:bldP spid="3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065F-6D0D-CE48-A908-5C3656B0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Easy to build AND or OR with SLP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DE74-62E1-CC4D-AF81-A86041FC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11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62E952A-8B04-8643-9E90-4033C712DA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03886" y="1050855"/>
                <a:ext cx="5769729" cy="998254"/>
              </a:xfrm>
            </p:spPr>
            <p:txBody>
              <a:bodyPr>
                <a:noAutofit/>
              </a:bodyPr>
              <a:lstStyle/>
              <a:p>
                <a:r>
                  <a:rPr lang="en-US" altLang="zh-CN" b="0" dirty="0"/>
                  <a:t>SLP:</a:t>
                </a:r>
                <a:r>
                  <a:rPr lang="zh-CN" altLang="en-US" b="0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962E952A-8B04-8643-9E90-4033C712DA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03886" y="1050855"/>
                <a:ext cx="5769729" cy="998254"/>
              </a:xfrm>
              <a:blipFill>
                <a:blip r:embed="rId2"/>
                <a:stretch>
                  <a:fillRect l="-1758" t="-210000" b="-3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9">
            <a:extLst>
              <a:ext uri="{FF2B5EF4-FFF2-40B4-BE49-F238E27FC236}">
                <a16:creationId xmlns:a16="http://schemas.microsoft.com/office/drawing/2014/main" id="{1BED711F-F6B2-2344-9E67-D5BD7D1D65F6}"/>
              </a:ext>
            </a:extLst>
          </p:cNvPr>
          <p:cNvSpPr txBox="1"/>
          <p:nvPr/>
        </p:nvSpPr>
        <p:spPr>
          <a:xfrm>
            <a:off x="2708629" y="4675169"/>
            <a:ext cx="10743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65834B61-6490-5D4F-94BB-2F4704E9FAD7}"/>
              </a:ext>
            </a:extLst>
          </p:cNvPr>
          <p:cNvSpPr txBox="1"/>
          <p:nvPr/>
        </p:nvSpPr>
        <p:spPr>
          <a:xfrm>
            <a:off x="8683152" y="4647726"/>
            <a:ext cx="8002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20">
                <a:extLst>
                  <a:ext uri="{FF2B5EF4-FFF2-40B4-BE49-F238E27FC236}">
                    <a16:creationId xmlns:a16="http://schemas.microsoft.com/office/drawing/2014/main" id="{8196E978-183A-C849-8E78-B80025293187}"/>
                  </a:ext>
                </a:extLst>
              </p:cNvPr>
              <p:cNvSpPr/>
              <p:nvPr/>
            </p:nvSpPr>
            <p:spPr bwMode="auto">
              <a:xfrm>
                <a:off x="694330" y="2178379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3" name="Oval 20">
                <a:extLst>
                  <a:ext uri="{FF2B5EF4-FFF2-40B4-BE49-F238E27FC236}">
                    <a16:creationId xmlns:a16="http://schemas.microsoft.com/office/drawing/2014/main" id="{8196E978-183A-C849-8E78-B800252931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330" y="2178379"/>
                <a:ext cx="770499" cy="7505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24">
                <a:extLst>
                  <a:ext uri="{FF2B5EF4-FFF2-40B4-BE49-F238E27FC236}">
                    <a16:creationId xmlns:a16="http://schemas.microsoft.com/office/drawing/2014/main" id="{75E30A80-EA2B-5542-8829-FD7277FD4780}"/>
                  </a:ext>
                </a:extLst>
              </p:cNvPr>
              <p:cNvSpPr/>
              <p:nvPr/>
            </p:nvSpPr>
            <p:spPr bwMode="auto">
              <a:xfrm>
                <a:off x="694330" y="3191218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4" name="Oval 24">
                <a:extLst>
                  <a:ext uri="{FF2B5EF4-FFF2-40B4-BE49-F238E27FC236}">
                    <a16:creationId xmlns:a16="http://schemas.microsoft.com/office/drawing/2014/main" id="{75E30A80-EA2B-5542-8829-FD7277FD478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4330" y="3191218"/>
                <a:ext cx="726666" cy="750547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33">
            <a:extLst>
              <a:ext uri="{FF2B5EF4-FFF2-40B4-BE49-F238E27FC236}">
                <a16:creationId xmlns:a16="http://schemas.microsoft.com/office/drawing/2014/main" id="{41573305-0668-D14F-B9BB-5BC4B2A9FA8A}"/>
              </a:ext>
            </a:extLst>
          </p:cNvPr>
          <p:cNvSpPr/>
          <p:nvPr/>
        </p:nvSpPr>
        <p:spPr bwMode="auto">
          <a:xfrm>
            <a:off x="649318" y="4272453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6" name="Straight Arrow Connector 55">
            <a:extLst>
              <a:ext uri="{FF2B5EF4-FFF2-40B4-BE49-F238E27FC236}">
                <a16:creationId xmlns:a16="http://schemas.microsoft.com/office/drawing/2014/main" id="{DFF0CE20-31EB-E04A-829F-5EF356AAE742}"/>
              </a:ext>
            </a:extLst>
          </p:cNvPr>
          <p:cNvCxnSpPr>
            <a:cxnSpLocks/>
            <a:stCxn id="15" idx="6"/>
            <a:endCxn id="33" idx="1"/>
          </p:cNvCxnSpPr>
          <p:nvPr/>
        </p:nvCxnSpPr>
        <p:spPr bwMode="auto">
          <a:xfrm flipV="1">
            <a:off x="1455167" y="3448683"/>
            <a:ext cx="1734301" cy="1199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37">
            <a:extLst>
              <a:ext uri="{FF2B5EF4-FFF2-40B4-BE49-F238E27FC236}">
                <a16:creationId xmlns:a16="http://schemas.microsoft.com/office/drawing/2014/main" id="{D1E2F285-E56B-EB44-8504-B746E450B2C2}"/>
              </a:ext>
            </a:extLst>
          </p:cNvPr>
          <p:cNvCxnSpPr>
            <a:cxnSpLocks/>
            <a:stCxn id="13" idx="6"/>
            <a:endCxn id="33" idx="1"/>
          </p:cNvCxnSpPr>
          <p:nvPr/>
        </p:nvCxnSpPr>
        <p:spPr bwMode="auto">
          <a:xfrm>
            <a:off x="1464829" y="2553653"/>
            <a:ext cx="1724639" cy="895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38">
            <a:extLst>
              <a:ext uri="{FF2B5EF4-FFF2-40B4-BE49-F238E27FC236}">
                <a16:creationId xmlns:a16="http://schemas.microsoft.com/office/drawing/2014/main" id="{FC0B3712-21FB-0B4F-8544-70C8F32823CA}"/>
              </a:ext>
            </a:extLst>
          </p:cNvPr>
          <p:cNvCxnSpPr>
            <a:cxnSpLocks/>
            <a:stCxn id="14" idx="6"/>
            <a:endCxn id="33" idx="1"/>
          </p:cNvCxnSpPr>
          <p:nvPr/>
        </p:nvCxnSpPr>
        <p:spPr bwMode="auto">
          <a:xfrm flipV="1">
            <a:off x="1420996" y="3448683"/>
            <a:ext cx="1768472" cy="1178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B21D3303-6D38-DB45-B48F-24C69B6467B1}"/>
                  </a:ext>
                </a:extLst>
              </p:cNvPr>
              <p:cNvSpPr txBox="1"/>
              <p:nvPr/>
            </p:nvSpPr>
            <p:spPr>
              <a:xfrm>
                <a:off x="1503211" y="2220400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B21D3303-6D38-DB45-B48F-24C69B6467B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3211" y="2220400"/>
                <a:ext cx="525109" cy="430887"/>
              </a:xfrm>
              <a:prstGeom prst="rect">
                <a:avLst/>
              </a:prstGeom>
              <a:blipFill>
                <a:blip r:embed="rId5"/>
                <a:stretch>
                  <a:fillRect l="-4762" r="-2381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2BD97D2B-E35E-5445-A9DC-9C629795CFAC}"/>
                  </a:ext>
                </a:extLst>
              </p:cNvPr>
              <p:cNvSpPr txBox="1"/>
              <p:nvPr/>
            </p:nvSpPr>
            <p:spPr>
              <a:xfrm>
                <a:off x="1433711" y="3084349"/>
                <a:ext cx="531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2BD97D2B-E35E-5445-A9DC-9C629795C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33711" y="3084349"/>
                <a:ext cx="531940" cy="430887"/>
              </a:xfrm>
              <a:prstGeom prst="rect">
                <a:avLst/>
              </a:prstGeom>
              <a:blipFill>
                <a:blip r:embed="rId6"/>
                <a:stretch>
                  <a:fillRect l="-4651" r="-2326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8">
                <a:extLst>
                  <a:ext uri="{FF2B5EF4-FFF2-40B4-BE49-F238E27FC236}">
                    <a16:creationId xmlns:a16="http://schemas.microsoft.com/office/drawing/2014/main" id="{2DABE8E0-4F3E-9644-AB26-D9BCB361E9B7}"/>
                  </a:ext>
                </a:extLst>
              </p:cNvPr>
              <p:cNvSpPr txBox="1"/>
              <p:nvPr/>
            </p:nvSpPr>
            <p:spPr>
              <a:xfrm>
                <a:off x="1392205" y="4018134"/>
                <a:ext cx="3284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8">
                <a:extLst>
                  <a:ext uri="{FF2B5EF4-FFF2-40B4-BE49-F238E27FC236}">
                    <a16:creationId xmlns:a16="http://schemas.microsoft.com/office/drawing/2014/main" id="{2DABE8E0-4F3E-9644-AB26-D9BCB361E9B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205" y="4018134"/>
                <a:ext cx="328459" cy="430887"/>
              </a:xfrm>
              <a:prstGeom prst="rect">
                <a:avLst/>
              </a:prstGeom>
              <a:blipFill>
                <a:blip r:embed="rId7"/>
                <a:stretch>
                  <a:fillRect l="-18519" r="-18519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矩形 6">
                <a:extLst>
                  <a:ext uri="{FF2B5EF4-FFF2-40B4-BE49-F238E27FC236}">
                    <a16:creationId xmlns:a16="http://schemas.microsoft.com/office/drawing/2014/main" id="{1CBC8A17-4298-3046-89F5-AC2FBF54C050}"/>
                  </a:ext>
                </a:extLst>
              </p:cNvPr>
              <p:cNvSpPr/>
              <p:nvPr/>
            </p:nvSpPr>
            <p:spPr>
              <a:xfrm>
                <a:off x="3189468" y="3108164"/>
                <a:ext cx="851770" cy="6810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矩形 6">
                <a:extLst>
                  <a:ext uri="{FF2B5EF4-FFF2-40B4-BE49-F238E27FC236}">
                    <a16:creationId xmlns:a16="http://schemas.microsoft.com/office/drawing/2014/main" id="{1CBC8A17-4298-3046-89F5-AC2FBF54C0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89468" y="3108164"/>
                <a:ext cx="851770" cy="681037"/>
              </a:xfrm>
              <a:prstGeom prst="rect">
                <a:avLst/>
              </a:prstGeom>
              <a:blipFill>
                <a:blip r:embed="rId8"/>
                <a:stretch>
                  <a:fillRect l="-882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73412A86-9E46-D14C-B9A0-575B8A09BD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7533331"/>
                  </p:ext>
                </p:extLst>
              </p:nvPr>
            </p:nvGraphicFramePr>
            <p:xfrm>
              <a:off x="4652574" y="2384135"/>
              <a:ext cx="1360074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358">
                      <a:extLst>
                        <a:ext uri="{9D8B030D-6E8A-4147-A177-3AD203B41FA5}">
                          <a16:colId xmlns:a16="http://schemas.microsoft.com/office/drawing/2014/main" val="2008568145"/>
                        </a:ext>
                      </a:extLst>
                    </a:gridCol>
                    <a:gridCol w="453358">
                      <a:extLst>
                        <a:ext uri="{9D8B030D-6E8A-4147-A177-3AD203B41FA5}">
                          <a16:colId xmlns:a16="http://schemas.microsoft.com/office/drawing/2014/main" val="3376228915"/>
                        </a:ext>
                      </a:extLst>
                    </a:gridCol>
                    <a:gridCol w="453358">
                      <a:extLst>
                        <a:ext uri="{9D8B030D-6E8A-4147-A177-3AD203B41FA5}">
                          <a16:colId xmlns:a16="http://schemas.microsoft.com/office/drawing/2014/main" val="397156800"/>
                        </a:ext>
                      </a:extLst>
                    </a:gridCol>
                  </a:tblGrid>
                  <a:tr h="422744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AND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5098128"/>
                      </a:ext>
                    </a:extLst>
                  </a:tr>
                  <a:tr h="422744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7473"/>
                      </a:ext>
                    </a:extLst>
                  </a:tr>
                  <a:tr h="4227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700576"/>
                      </a:ext>
                    </a:extLst>
                  </a:tr>
                  <a:tr h="4227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663579"/>
                      </a:ext>
                    </a:extLst>
                  </a:tr>
                  <a:tr h="4227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144770"/>
                      </a:ext>
                    </a:extLst>
                  </a:tr>
                  <a:tr h="422744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057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Table 36">
                <a:extLst>
                  <a:ext uri="{FF2B5EF4-FFF2-40B4-BE49-F238E27FC236}">
                    <a16:creationId xmlns:a16="http://schemas.microsoft.com/office/drawing/2014/main" id="{73412A86-9E46-D14C-B9A0-575B8A09BDD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07533331"/>
                  </p:ext>
                </p:extLst>
              </p:nvPr>
            </p:nvGraphicFramePr>
            <p:xfrm>
              <a:off x="4652574" y="2384135"/>
              <a:ext cx="1360074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53358">
                      <a:extLst>
                        <a:ext uri="{9D8B030D-6E8A-4147-A177-3AD203B41FA5}">
                          <a16:colId xmlns:a16="http://schemas.microsoft.com/office/drawing/2014/main" val="2008568145"/>
                        </a:ext>
                      </a:extLst>
                    </a:gridCol>
                    <a:gridCol w="453358">
                      <a:extLst>
                        <a:ext uri="{9D8B030D-6E8A-4147-A177-3AD203B41FA5}">
                          <a16:colId xmlns:a16="http://schemas.microsoft.com/office/drawing/2014/main" val="3376228915"/>
                        </a:ext>
                      </a:extLst>
                    </a:gridCol>
                    <a:gridCol w="453358">
                      <a:extLst>
                        <a:ext uri="{9D8B030D-6E8A-4147-A177-3AD203B41FA5}">
                          <a16:colId xmlns:a16="http://schemas.microsoft.com/office/drawing/2014/main" val="397156800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b="1" dirty="0">
                              <a:solidFill>
                                <a:schemeClr val="tx1"/>
                              </a:solidFill>
                            </a:rPr>
                            <a:t>AND</a:t>
                          </a:r>
                          <a:endParaRPr lang="zh-CN" altLang="en-US" sz="24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509812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778" t="-111111" r="-202778" b="-4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102778" t="-111111" r="-102778" b="-4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9"/>
                          <a:stretch>
                            <a:fillRect l="-202778" t="-111111" r="-2778" b="-43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7473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7005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66357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14477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057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A398CF-C95C-F04E-8967-90EB0DDE15A0}"/>
                  </a:ext>
                </a:extLst>
              </p:cNvPr>
              <p:cNvSpPr txBox="1"/>
              <p:nvPr/>
            </p:nvSpPr>
            <p:spPr>
              <a:xfrm>
                <a:off x="912367" y="5259522"/>
                <a:ext cx="46668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How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about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setting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weights: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=−1</m:t>
                    </m:r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/>
                  <a:t>?</a:t>
                </a:r>
                <a:endParaRPr lang="en-CN" sz="2400" dirty="0"/>
              </a:p>
            </p:txBody>
          </p:sp>
        </mc:Choice>
        <mc:Fallback xmlns=""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90A398CF-C95C-F04E-8967-90EB0DDE1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7" y="5259522"/>
                <a:ext cx="4666856" cy="830997"/>
              </a:xfrm>
              <a:prstGeom prst="rect">
                <a:avLst/>
              </a:prstGeom>
              <a:blipFill>
                <a:blip r:embed="rId10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24">
                <a:extLst>
                  <a:ext uri="{FF2B5EF4-FFF2-40B4-BE49-F238E27FC236}">
                    <a16:creationId xmlns:a16="http://schemas.microsoft.com/office/drawing/2014/main" id="{D89035FE-A446-424A-A61B-9D1EEFC07511}"/>
                  </a:ext>
                </a:extLst>
              </p:cNvPr>
              <p:cNvSpPr txBox="1"/>
              <p:nvPr/>
            </p:nvSpPr>
            <p:spPr>
              <a:xfrm>
                <a:off x="2015888" y="2258288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文本框 24">
                <a:extLst>
                  <a:ext uri="{FF2B5EF4-FFF2-40B4-BE49-F238E27FC236}">
                    <a16:creationId xmlns:a16="http://schemas.microsoft.com/office/drawing/2014/main" id="{D89035FE-A446-424A-A61B-9D1EEFC075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5888" y="2258288"/>
                <a:ext cx="525109" cy="430887"/>
              </a:xfrm>
              <a:prstGeom prst="rect">
                <a:avLst/>
              </a:prstGeom>
              <a:blipFill>
                <a:blip r:embed="rId11"/>
                <a:stretch>
                  <a:fillRect l="-13953" r="-27907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id="{74B95A08-6D76-CE43-B256-34708B6E8D57}"/>
                  </a:ext>
                </a:extLst>
              </p:cNvPr>
              <p:cNvSpPr txBox="1"/>
              <p:nvPr/>
            </p:nvSpPr>
            <p:spPr>
              <a:xfrm>
                <a:off x="1951992" y="3070507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id="{74B95A08-6D76-CE43-B256-34708B6E8D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51992" y="3070507"/>
                <a:ext cx="525109" cy="430887"/>
              </a:xfrm>
              <a:prstGeom prst="rect">
                <a:avLst/>
              </a:prstGeom>
              <a:blipFill>
                <a:blip r:embed="rId12"/>
                <a:stretch>
                  <a:fillRect l="-14286" r="-30952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文本框 24">
                <a:extLst>
                  <a:ext uri="{FF2B5EF4-FFF2-40B4-BE49-F238E27FC236}">
                    <a16:creationId xmlns:a16="http://schemas.microsoft.com/office/drawing/2014/main" id="{F5ED9233-9F49-9047-9E93-BF9B802DD1B5}"/>
                  </a:ext>
                </a:extLst>
              </p:cNvPr>
              <p:cNvSpPr txBox="1"/>
              <p:nvPr/>
            </p:nvSpPr>
            <p:spPr>
              <a:xfrm>
                <a:off x="1700361" y="4017061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4" name="文本框 24">
                <a:extLst>
                  <a:ext uri="{FF2B5EF4-FFF2-40B4-BE49-F238E27FC236}">
                    <a16:creationId xmlns:a16="http://schemas.microsoft.com/office/drawing/2014/main" id="{F5ED9233-9F49-9047-9E93-BF9B802DD1B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0361" y="4017061"/>
                <a:ext cx="525109" cy="430887"/>
              </a:xfrm>
              <a:prstGeom prst="rect">
                <a:avLst/>
              </a:prstGeom>
              <a:blipFill>
                <a:blip r:embed="rId13"/>
                <a:stretch>
                  <a:fillRect l="-13953" r="-76744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6FC3FA-4B40-2846-8E0B-897B171F1EBE}"/>
                  </a:ext>
                </a:extLst>
              </p:cNvPr>
              <p:cNvSpPr txBox="1"/>
              <p:nvPr/>
            </p:nvSpPr>
            <p:spPr>
              <a:xfrm>
                <a:off x="4289456" y="3176045"/>
                <a:ext cx="441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36FC3FA-4B40-2846-8E0B-897B171F1E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89456" y="3176045"/>
                <a:ext cx="441251" cy="461665"/>
              </a:xfrm>
              <a:prstGeom prst="rect">
                <a:avLst/>
              </a:prstGeom>
              <a:blipFill>
                <a:blip r:embed="rId14"/>
                <a:stretch>
                  <a:fillRect b="-108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38">
            <a:extLst>
              <a:ext uri="{FF2B5EF4-FFF2-40B4-BE49-F238E27FC236}">
                <a16:creationId xmlns:a16="http://schemas.microsoft.com/office/drawing/2014/main" id="{1D637596-F799-E94E-8695-43E2984E26AA}"/>
              </a:ext>
            </a:extLst>
          </p:cNvPr>
          <p:cNvCxnSpPr>
            <a:cxnSpLocks/>
            <a:stCxn id="33" idx="3"/>
          </p:cNvCxnSpPr>
          <p:nvPr/>
        </p:nvCxnSpPr>
        <p:spPr bwMode="auto">
          <a:xfrm>
            <a:off x="4041238" y="3448683"/>
            <a:ext cx="3162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0" name="表格 6">
                <a:extLst>
                  <a:ext uri="{FF2B5EF4-FFF2-40B4-BE49-F238E27FC236}">
                    <a16:creationId xmlns:a16="http://schemas.microsoft.com/office/drawing/2014/main" id="{020303AC-9600-964F-B9DD-E9C0470284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718139"/>
                  </p:ext>
                </p:extLst>
              </p:nvPr>
            </p:nvGraphicFramePr>
            <p:xfrm>
              <a:off x="10491639" y="2401889"/>
              <a:ext cx="1331124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3708">
                      <a:extLst>
                        <a:ext uri="{9D8B030D-6E8A-4147-A177-3AD203B41FA5}">
                          <a16:colId xmlns:a16="http://schemas.microsoft.com/office/drawing/2014/main" val="2075732639"/>
                        </a:ext>
                      </a:extLst>
                    </a:gridCol>
                    <a:gridCol w="443708">
                      <a:extLst>
                        <a:ext uri="{9D8B030D-6E8A-4147-A177-3AD203B41FA5}">
                          <a16:colId xmlns:a16="http://schemas.microsoft.com/office/drawing/2014/main" val="255393406"/>
                        </a:ext>
                      </a:extLst>
                    </a:gridCol>
                    <a:gridCol w="443708">
                      <a:extLst>
                        <a:ext uri="{9D8B030D-6E8A-4147-A177-3AD203B41FA5}">
                          <a16:colId xmlns:a16="http://schemas.microsoft.com/office/drawing/2014/main" val="2245944706"/>
                        </a:ext>
                      </a:extLst>
                    </a:gridCol>
                  </a:tblGrid>
                  <a:tr h="385386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OR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722477"/>
                      </a:ext>
                    </a:extLst>
                  </a:tr>
                  <a:tr h="385386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508236"/>
                      </a:ext>
                    </a:extLst>
                  </a:tr>
                  <a:tr h="385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2568450"/>
                      </a:ext>
                    </a:extLst>
                  </a:tr>
                  <a:tr h="385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8649418"/>
                      </a:ext>
                    </a:extLst>
                  </a:tr>
                  <a:tr h="385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832720"/>
                      </a:ext>
                    </a:extLst>
                  </a:tr>
                  <a:tr h="385386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1290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0" name="表格 6">
                <a:extLst>
                  <a:ext uri="{FF2B5EF4-FFF2-40B4-BE49-F238E27FC236}">
                    <a16:creationId xmlns:a16="http://schemas.microsoft.com/office/drawing/2014/main" id="{020303AC-9600-964F-B9DD-E9C0470284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039718139"/>
                  </p:ext>
                </p:extLst>
              </p:nvPr>
            </p:nvGraphicFramePr>
            <p:xfrm>
              <a:off x="10491639" y="2401889"/>
              <a:ext cx="1331124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43708">
                      <a:extLst>
                        <a:ext uri="{9D8B030D-6E8A-4147-A177-3AD203B41FA5}">
                          <a16:colId xmlns:a16="http://schemas.microsoft.com/office/drawing/2014/main" val="2075732639"/>
                        </a:ext>
                      </a:extLst>
                    </a:gridCol>
                    <a:gridCol w="443708">
                      <a:extLst>
                        <a:ext uri="{9D8B030D-6E8A-4147-A177-3AD203B41FA5}">
                          <a16:colId xmlns:a16="http://schemas.microsoft.com/office/drawing/2014/main" val="255393406"/>
                        </a:ext>
                      </a:extLst>
                    </a:gridCol>
                    <a:gridCol w="443708">
                      <a:extLst>
                        <a:ext uri="{9D8B030D-6E8A-4147-A177-3AD203B41FA5}">
                          <a16:colId xmlns:a16="http://schemas.microsoft.com/office/drawing/2014/main" val="2245944706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OR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722477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857" t="-111111" r="-205714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102857" t="-111111" r="-105714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15"/>
                          <a:stretch>
                            <a:fillRect l="-202857" t="-111111" r="-5714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50823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256845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864941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83272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1290496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Oval 20">
                <a:extLst>
                  <a:ext uri="{FF2B5EF4-FFF2-40B4-BE49-F238E27FC236}">
                    <a16:creationId xmlns:a16="http://schemas.microsoft.com/office/drawing/2014/main" id="{A02F77B0-081B-9E44-AD04-166AB68FA9D1}"/>
                  </a:ext>
                </a:extLst>
              </p:cNvPr>
              <p:cNvSpPr/>
              <p:nvPr/>
            </p:nvSpPr>
            <p:spPr bwMode="auto">
              <a:xfrm>
                <a:off x="6715372" y="2259673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51" name="Oval 20">
                <a:extLst>
                  <a:ext uri="{FF2B5EF4-FFF2-40B4-BE49-F238E27FC236}">
                    <a16:creationId xmlns:a16="http://schemas.microsoft.com/office/drawing/2014/main" id="{A02F77B0-081B-9E44-AD04-166AB68FA9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5372" y="2259673"/>
                <a:ext cx="770499" cy="75054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2" name="Oval 24">
                <a:extLst>
                  <a:ext uri="{FF2B5EF4-FFF2-40B4-BE49-F238E27FC236}">
                    <a16:creationId xmlns:a16="http://schemas.microsoft.com/office/drawing/2014/main" id="{334547C7-7D00-2E47-8076-37559131C63F}"/>
                  </a:ext>
                </a:extLst>
              </p:cNvPr>
              <p:cNvSpPr/>
              <p:nvPr/>
            </p:nvSpPr>
            <p:spPr bwMode="auto">
              <a:xfrm>
                <a:off x="6715372" y="3272512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52" name="Oval 24">
                <a:extLst>
                  <a:ext uri="{FF2B5EF4-FFF2-40B4-BE49-F238E27FC236}">
                    <a16:creationId xmlns:a16="http://schemas.microsoft.com/office/drawing/2014/main" id="{334547C7-7D00-2E47-8076-37559131C6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715372" y="3272512"/>
                <a:ext cx="726666" cy="750547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3" name="Oval 33">
            <a:extLst>
              <a:ext uri="{FF2B5EF4-FFF2-40B4-BE49-F238E27FC236}">
                <a16:creationId xmlns:a16="http://schemas.microsoft.com/office/drawing/2014/main" id="{0BD77DDA-9970-D140-A63B-49B6F29F2CDB}"/>
              </a:ext>
            </a:extLst>
          </p:cNvPr>
          <p:cNvSpPr/>
          <p:nvPr/>
        </p:nvSpPr>
        <p:spPr bwMode="auto">
          <a:xfrm>
            <a:off x="6670360" y="4353747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54" name="Straight Arrow Connector 55">
            <a:extLst>
              <a:ext uri="{FF2B5EF4-FFF2-40B4-BE49-F238E27FC236}">
                <a16:creationId xmlns:a16="http://schemas.microsoft.com/office/drawing/2014/main" id="{D3F1E4E7-1CC2-704C-936C-5FB7F16F5FC1}"/>
              </a:ext>
            </a:extLst>
          </p:cNvPr>
          <p:cNvCxnSpPr>
            <a:cxnSpLocks/>
            <a:stCxn id="53" idx="6"/>
            <a:endCxn id="60" idx="1"/>
          </p:cNvCxnSpPr>
          <p:nvPr/>
        </p:nvCxnSpPr>
        <p:spPr bwMode="auto">
          <a:xfrm flipV="1">
            <a:off x="7476209" y="3529977"/>
            <a:ext cx="1436582" cy="1199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37">
            <a:extLst>
              <a:ext uri="{FF2B5EF4-FFF2-40B4-BE49-F238E27FC236}">
                <a16:creationId xmlns:a16="http://schemas.microsoft.com/office/drawing/2014/main" id="{29FC8A0C-BE5B-E345-BE62-78E136E59C9D}"/>
              </a:ext>
            </a:extLst>
          </p:cNvPr>
          <p:cNvCxnSpPr>
            <a:cxnSpLocks/>
            <a:stCxn id="51" idx="6"/>
            <a:endCxn id="60" idx="1"/>
          </p:cNvCxnSpPr>
          <p:nvPr/>
        </p:nvCxnSpPr>
        <p:spPr bwMode="auto">
          <a:xfrm>
            <a:off x="7485871" y="2634947"/>
            <a:ext cx="1426920" cy="895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6" name="Straight Arrow Connector 38">
            <a:extLst>
              <a:ext uri="{FF2B5EF4-FFF2-40B4-BE49-F238E27FC236}">
                <a16:creationId xmlns:a16="http://schemas.microsoft.com/office/drawing/2014/main" id="{EDC009E2-9337-F84E-BF15-FEC94D2778B2}"/>
              </a:ext>
            </a:extLst>
          </p:cNvPr>
          <p:cNvCxnSpPr>
            <a:cxnSpLocks/>
            <a:stCxn id="52" idx="6"/>
            <a:endCxn id="60" idx="1"/>
          </p:cNvCxnSpPr>
          <p:nvPr/>
        </p:nvCxnSpPr>
        <p:spPr bwMode="auto">
          <a:xfrm flipV="1">
            <a:off x="7442038" y="3529977"/>
            <a:ext cx="1470753" cy="1178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24">
                <a:extLst>
                  <a:ext uri="{FF2B5EF4-FFF2-40B4-BE49-F238E27FC236}">
                    <a16:creationId xmlns:a16="http://schemas.microsoft.com/office/drawing/2014/main" id="{35938076-6D61-EF44-B60E-30E37F72C2FF}"/>
                  </a:ext>
                </a:extLst>
              </p:cNvPr>
              <p:cNvSpPr txBox="1"/>
              <p:nvPr/>
            </p:nvSpPr>
            <p:spPr>
              <a:xfrm>
                <a:off x="7524253" y="2301694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7" name="文本框 24">
                <a:extLst>
                  <a:ext uri="{FF2B5EF4-FFF2-40B4-BE49-F238E27FC236}">
                    <a16:creationId xmlns:a16="http://schemas.microsoft.com/office/drawing/2014/main" id="{35938076-6D61-EF44-B60E-30E37F72C2F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24253" y="2301694"/>
                <a:ext cx="525109" cy="430887"/>
              </a:xfrm>
              <a:prstGeom prst="rect">
                <a:avLst/>
              </a:prstGeom>
              <a:blipFill>
                <a:blip r:embed="rId18"/>
                <a:stretch>
                  <a:fillRect l="-4762" r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8" name="文本框 25">
                <a:extLst>
                  <a:ext uri="{FF2B5EF4-FFF2-40B4-BE49-F238E27FC236}">
                    <a16:creationId xmlns:a16="http://schemas.microsoft.com/office/drawing/2014/main" id="{4DC575CF-B52D-894A-901E-545A4FB78D29}"/>
                  </a:ext>
                </a:extLst>
              </p:cNvPr>
              <p:cNvSpPr txBox="1"/>
              <p:nvPr/>
            </p:nvSpPr>
            <p:spPr>
              <a:xfrm>
                <a:off x="7454753" y="3165643"/>
                <a:ext cx="531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8" name="文本框 25">
                <a:extLst>
                  <a:ext uri="{FF2B5EF4-FFF2-40B4-BE49-F238E27FC236}">
                    <a16:creationId xmlns:a16="http://schemas.microsoft.com/office/drawing/2014/main" id="{4DC575CF-B52D-894A-901E-545A4FB78D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4753" y="3165643"/>
                <a:ext cx="531940" cy="430887"/>
              </a:xfrm>
              <a:prstGeom prst="rect">
                <a:avLst/>
              </a:prstGeom>
              <a:blipFill>
                <a:blip r:embed="rId19"/>
                <a:stretch>
                  <a:fillRect l="-7143" r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28">
                <a:extLst>
                  <a:ext uri="{FF2B5EF4-FFF2-40B4-BE49-F238E27FC236}">
                    <a16:creationId xmlns:a16="http://schemas.microsoft.com/office/drawing/2014/main" id="{DCA77670-6028-2049-BA7B-C978E53803AE}"/>
                  </a:ext>
                </a:extLst>
              </p:cNvPr>
              <p:cNvSpPr txBox="1"/>
              <p:nvPr/>
            </p:nvSpPr>
            <p:spPr>
              <a:xfrm>
                <a:off x="7413247" y="4099428"/>
                <a:ext cx="3284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9" name="文本框 28">
                <a:extLst>
                  <a:ext uri="{FF2B5EF4-FFF2-40B4-BE49-F238E27FC236}">
                    <a16:creationId xmlns:a16="http://schemas.microsoft.com/office/drawing/2014/main" id="{DCA77670-6028-2049-BA7B-C978E53803A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3247" y="4099428"/>
                <a:ext cx="328459" cy="430887"/>
              </a:xfrm>
              <a:prstGeom prst="rect">
                <a:avLst/>
              </a:prstGeom>
              <a:blipFill>
                <a:blip r:embed="rId20"/>
                <a:stretch>
                  <a:fillRect l="-18519" r="-14815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矩形 6">
                <a:extLst>
                  <a:ext uri="{FF2B5EF4-FFF2-40B4-BE49-F238E27FC236}">
                    <a16:creationId xmlns:a16="http://schemas.microsoft.com/office/drawing/2014/main" id="{6941E234-E783-4148-8360-B2E2EF6678AF}"/>
                  </a:ext>
                </a:extLst>
              </p:cNvPr>
              <p:cNvSpPr/>
              <p:nvPr/>
            </p:nvSpPr>
            <p:spPr>
              <a:xfrm>
                <a:off x="8912791" y="3189458"/>
                <a:ext cx="851770" cy="6810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矩形 6">
                <a:extLst>
                  <a:ext uri="{FF2B5EF4-FFF2-40B4-BE49-F238E27FC236}">
                    <a16:creationId xmlns:a16="http://schemas.microsoft.com/office/drawing/2014/main" id="{6941E234-E783-4148-8360-B2E2EF6678A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12791" y="3189458"/>
                <a:ext cx="851770" cy="681037"/>
              </a:xfrm>
              <a:prstGeom prst="rect">
                <a:avLst/>
              </a:prstGeom>
              <a:blipFill>
                <a:blip r:embed="rId21"/>
                <a:stretch>
                  <a:fillRect l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24">
                <a:extLst>
                  <a:ext uri="{FF2B5EF4-FFF2-40B4-BE49-F238E27FC236}">
                    <a16:creationId xmlns:a16="http://schemas.microsoft.com/office/drawing/2014/main" id="{D5F1A6C0-E54D-964A-8CD8-ECEF6E0D5E07}"/>
                  </a:ext>
                </a:extLst>
              </p:cNvPr>
              <p:cNvSpPr txBox="1"/>
              <p:nvPr/>
            </p:nvSpPr>
            <p:spPr>
              <a:xfrm>
                <a:off x="8036930" y="2339582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1" name="文本框 24">
                <a:extLst>
                  <a:ext uri="{FF2B5EF4-FFF2-40B4-BE49-F238E27FC236}">
                    <a16:creationId xmlns:a16="http://schemas.microsoft.com/office/drawing/2014/main" id="{D5F1A6C0-E54D-964A-8CD8-ECEF6E0D5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6930" y="2339582"/>
                <a:ext cx="525109" cy="430887"/>
              </a:xfrm>
              <a:prstGeom prst="rect">
                <a:avLst/>
              </a:prstGeom>
              <a:blipFill>
                <a:blip r:embed="rId22"/>
                <a:stretch>
                  <a:fillRect l="-13953" r="-27907"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24">
                <a:extLst>
                  <a:ext uri="{FF2B5EF4-FFF2-40B4-BE49-F238E27FC236}">
                    <a16:creationId xmlns:a16="http://schemas.microsoft.com/office/drawing/2014/main" id="{11D52F10-693C-B244-93F0-E0513597D001}"/>
                  </a:ext>
                </a:extLst>
              </p:cNvPr>
              <p:cNvSpPr txBox="1"/>
              <p:nvPr/>
            </p:nvSpPr>
            <p:spPr>
              <a:xfrm>
                <a:off x="7973034" y="3151801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2" name="文本框 24">
                <a:extLst>
                  <a:ext uri="{FF2B5EF4-FFF2-40B4-BE49-F238E27FC236}">
                    <a16:creationId xmlns:a16="http://schemas.microsoft.com/office/drawing/2014/main" id="{11D52F10-693C-B244-93F0-E0513597D0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3034" y="3151801"/>
                <a:ext cx="525109" cy="430887"/>
              </a:xfrm>
              <a:prstGeom prst="rect">
                <a:avLst/>
              </a:prstGeom>
              <a:blipFill>
                <a:blip r:embed="rId23"/>
                <a:stretch>
                  <a:fillRect l="-13953" r="-27907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24">
                <a:extLst>
                  <a:ext uri="{FF2B5EF4-FFF2-40B4-BE49-F238E27FC236}">
                    <a16:creationId xmlns:a16="http://schemas.microsoft.com/office/drawing/2014/main" id="{FFB78916-D366-F74B-945D-946334F07E07}"/>
                  </a:ext>
                </a:extLst>
              </p:cNvPr>
              <p:cNvSpPr txBox="1"/>
              <p:nvPr/>
            </p:nvSpPr>
            <p:spPr>
              <a:xfrm>
                <a:off x="7721403" y="4098355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63" name="文本框 24">
                <a:extLst>
                  <a:ext uri="{FF2B5EF4-FFF2-40B4-BE49-F238E27FC236}">
                    <a16:creationId xmlns:a16="http://schemas.microsoft.com/office/drawing/2014/main" id="{FFB78916-D366-F74B-945D-946334F07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21403" y="4098355"/>
                <a:ext cx="525109" cy="430887"/>
              </a:xfrm>
              <a:prstGeom prst="rect">
                <a:avLst/>
              </a:prstGeom>
              <a:blipFill>
                <a:blip r:embed="rId24"/>
                <a:stretch>
                  <a:fillRect l="-16667" r="-28571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713BF20-5AC5-CA43-8689-C476CC3C69CE}"/>
                  </a:ext>
                </a:extLst>
              </p:cNvPr>
              <p:cNvSpPr txBox="1"/>
              <p:nvPr/>
            </p:nvSpPr>
            <p:spPr>
              <a:xfrm>
                <a:off x="10012779" y="3257339"/>
                <a:ext cx="441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713BF20-5AC5-CA43-8689-C476CC3C6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12779" y="3257339"/>
                <a:ext cx="441251" cy="461665"/>
              </a:xfrm>
              <a:prstGeom prst="rect">
                <a:avLst/>
              </a:prstGeom>
              <a:blipFill>
                <a:blip r:embed="rId25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5" name="Straight Arrow Connector 38">
            <a:extLst>
              <a:ext uri="{FF2B5EF4-FFF2-40B4-BE49-F238E27FC236}">
                <a16:creationId xmlns:a16="http://schemas.microsoft.com/office/drawing/2014/main" id="{359A8658-C898-6C40-A39E-0C7E8965E980}"/>
              </a:ext>
            </a:extLst>
          </p:cNvPr>
          <p:cNvCxnSpPr>
            <a:cxnSpLocks/>
            <a:stCxn id="60" idx="3"/>
          </p:cNvCxnSpPr>
          <p:nvPr/>
        </p:nvCxnSpPr>
        <p:spPr bwMode="auto">
          <a:xfrm>
            <a:off x="9764561" y="3529977"/>
            <a:ext cx="3162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62CADC-5266-8F47-B389-7D2B1660AB94}"/>
                  </a:ext>
                </a:extLst>
              </p:cNvPr>
              <p:cNvSpPr txBox="1"/>
              <p:nvPr/>
            </p:nvSpPr>
            <p:spPr>
              <a:xfrm>
                <a:off x="6473615" y="5259522"/>
                <a:ext cx="466685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/>
                  <a:t>How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about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setting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weights:</a:t>
                </a:r>
                <a:r>
                  <a:rPr lang="zh-CN" altLang="en-US" sz="2400" dirty="0"/>
                  <a:t> </a:t>
                </a:r>
                <a:endParaRPr lang="en-US" altLang="zh-CN" sz="2400" dirty="0"/>
              </a:p>
              <a:p>
                <a:pPr algn="ctr"/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w</m:t>
                    </m:r>
                    <m:r>
                      <a:rPr lang="en-US" altLang="zh-CN" sz="2400" b="0" i="0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0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</a:rPr>
                          <m:t>1,1</m:t>
                        </m:r>
                      </m:e>
                    </m:d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zh-CN" altLang="en-US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solidFill>
                          <a:srgbClr val="00B05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zh-CN" sz="2400" dirty="0"/>
                  <a:t>?</a:t>
                </a:r>
                <a:endParaRPr lang="en-CN" sz="240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D262CADC-5266-8F47-B389-7D2B1660A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73615" y="5259522"/>
                <a:ext cx="4666856" cy="830997"/>
              </a:xfrm>
              <a:prstGeom prst="rect">
                <a:avLst/>
              </a:prstGeom>
              <a:blipFill>
                <a:blip r:embed="rId26"/>
                <a:stretch>
                  <a:fillRect t="-6061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1" name="TextBox 70">
            <a:extLst>
              <a:ext uri="{FF2B5EF4-FFF2-40B4-BE49-F238E27FC236}">
                <a16:creationId xmlns:a16="http://schemas.microsoft.com/office/drawing/2014/main" id="{D06BD38F-A84A-594D-85CF-8D4ACB681485}"/>
              </a:ext>
            </a:extLst>
          </p:cNvPr>
          <p:cNvSpPr txBox="1"/>
          <p:nvPr/>
        </p:nvSpPr>
        <p:spPr>
          <a:xfrm>
            <a:off x="2652390" y="6244747"/>
            <a:ext cx="758101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/>
              <a:t>Solving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and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OR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problem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with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SLP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is</a:t>
            </a:r>
            <a:r>
              <a:rPr lang="zh-CN" altLang="en-US" sz="2400" b="1" dirty="0"/>
              <a:t> </a:t>
            </a:r>
            <a:r>
              <a:rPr lang="en-US" altLang="zh-CN" sz="2400" b="1" dirty="0"/>
              <a:t>easy.</a:t>
            </a:r>
            <a:endParaRPr lang="en-CN" sz="2400" b="1" dirty="0"/>
          </a:p>
        </p:txBody>
      </p:sp>
    </p:spTree>
    <p:extLst>
      <p:ext uri="{BB962C8B-B14F-4D97-AF65-F5344CB8AC3E}">
        <p14:creationId xmlns:p14="http://schemas.microsoft.com/office/powerpoint/2010/main" val="28002154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38" grpId="0"/>
      <p:bldP spid="39" grpId="0"/>
      <p:bldP spid="40" grpId="0"/>
      <p:bldP spid="44" grpId="0"/>
      <p:bldP spid="51" grpId="0" animBg="1"/>
      <p:bldP spid="52" grpId="0" animBg="1"/>
      <p:bldP spid="53" grpId="0" animBg="1"/>
      <p:bldP spid="57" grpId="0"/>
      <p:bldP spid="58" grpId="0"/>
      <p:bldP spid="59" grpId="0"/>
      <p:bldP spid="60" grpId="0" animBg="1"/>
      <p:bldP spid="61" grpId="0"/>
      <p:bldP spid="62" grpId="0"/>
      <p:bldP spid="63" grpId="0"/>
      <p:bldP spid="64" grpId="0"/>
      <p:bldP spid="6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065F-6D0D-CE48-A908-5C3656B0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it</a:t>
            </a:r>
            <a:r>
              <a:rPr lang="zh-CN" altLang="en-US" dirty="0"/>
              <a:t> </a:t>
            </a:r>
            <a:r>
              <a:rPr lang="en-US" altLang="zh-CN" dirty="0"/>
              <a:t>possible to capture XOR with SLP?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DE74-62E1-CC4D-AF81-A86041FC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12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2E93CCEF-80EC-4C46-AF05-FDF02FEF118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7613726"/>
                  </p:ext>
                </p:extLst>
              </p:nvPr>
            </p:nvGraphicFramePr>
            <p:xfrm>
              <a:off x="10215496" y="1093388"/>
              <a:ext cx="142245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4150">
                      <a:extLst>
                        <a:ext uri="{9D8B030D-6E8A-4147-A177-3AD203B41FA5}">
                          <a16:colId xmlns:a16="http://schemas.microsoft.com/office/drawing/2014/main" val="110387165"/>
                        </a:ext>
                      </a:extLst>
                    </a:gridCol>
                    <a:gridCol w="474150">
                      <a:extLst>
                        <a:ext uri="{9D8B030D-6E8A-4147-A177-3AD203B41FA5}">
                          <a16:colId xmlns:a16="http://schemas.microsoft.com/office/drawing/2014/main" val="3701128451"/>
                        </a:ext>
                      </a:extLst>
                    </a:gridCol>
                    <a:gridCol w="474150">
                      <a:extLst>
                        <a:ext uri="{9D8B030D-6E8A-4147-A177-3AD203B41FA5}">
                          <a16:colId xmlns:a16="http://schemas.microsoft.com/office/drawing/2014/main" val="3835725505"/>
                        </a:ext>
                      </a:extLst>
                    </a:gridCol>
                  </a:tblGrid>
                  <a:tr h="226009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XOR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305001"/>
                      </a:ext>
                    </a:extLst>
                  </a:tr>
                  <a:tr h="226009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9481178"/>
                      </a:ext>
                    </a:extLst>
                  </a:tr>
                  <a:tr h="226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4684976"/>
                      </a:ext>
                    </a:extLst>
                  </a:tr>
                  <a:tr h="226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231084"/>
                      </a:ext>
                    </a:extLst>
                  </a:tr>
                  <a:tr h="226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1610930"/>
                      </a:ext>
                    </a:extLst>
                  </a:tr>
                  <a:tr h="226009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60920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内容占位符 4">
                <a:extLst>
                  <a:ext uri="{FF2B5EF4-FFF2-40B4-BE49-F238E27FC236}">
                    <a16:creationId xmlns:a16="http://schemas.microsoft.com/office/drawing/2014/main" id="{2E93CCEF-80EC-4C46-AF05-FDF02FEF1189}"/>
                  </a:ext>
                </a:extLst>
              </p:cNvPr>
              <p:cNvGraphicFramePr>
                <a:graphicFrameLocks noGrp="1"/>
              </p:cNvGraphicFramePr>
              <p:nvPr>
                <p:ph idx="1"/>
                <p:extLst>
                  <p:ext uri="{D42A27DB-BD31-4B8C-83A1-F6EECF244321}">
                    <p14:modId xmlns:p14="http://schemas.microsoft.com/office/powerpoint/2010/main" val="997613726"/>
                  </p:ext>
                </p:extLst>
              </p:nvPr>
            </p:nvGraphicFramePr>
            <p:xfrm>
              <a:off x="10215496" y="1093388"/>
              <a:ext cx="1422450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74150">
                      <a:extLst>
                        <a:ext uri="{9D8B030D-6E8A-4147-A177-3AD203B41FA5}">
                          <a16:colId xmlns:a16="http://schemas.microsoft.com/office/drawing/2014/main" val="110387165"/>
                        </a:ext>
                      </a:extLst>
                    </a:gridCol>
                    <a:gridCol w="474150">
                      <a:extLst>
                        <a:ext uri="{9D8B030D-6E8A-4147-A177-3AD203B41FA5}">
                          <a16:colId xmlns:a16="http://schemas.microsoft.com/office/drawing/2014/main" val="3701128451"/>
                        </a:ext>
                      </a:extLst>
                    </a:gridCol>
                    <a:gridCol w="474150">
                      <a:extLst>
                        <a:ext uri="{9D8B030D-6E8A-4147-A177-3AD203B41FA5}">
                          <a16:colId xmlns:a16="http://schemas.microsoft.com/office/drawing/2014/main" val="3835725505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XOR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683305001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632" t="-111111" r="-200000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105405" t="-111111" r="-105405" b="-43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2"/>
                          <a:stretch>
                            <a:fillRect l="-200000" t="-111111" r="-2632" b="-4333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359948117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9468497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9231084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11610930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11609208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7FAA1415-BF31-0C42-AF6E-790FD72898C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3886" y="1050855"/>
                <a:ext cx="5769729" cy="99825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altLang="zh-CN" dirty="0"/>
                  <a:t>SLP: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{"/>
                        <m:endChr m:val="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0, 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≤0</m:t>
                            </m:r>
                          </m:e>
                          <m:e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1, 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𝑖𝑓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  <m:r>
                              <a:rPr lang="en-US" altLang="zh-CN" i="1" smtClean="0">
                                <a:latin typeface="Cambria Math" panose="02040503050406030204" pitchFamily="18" charset="0"/>
                              </a:rPr>
                              <m:t>&gt;0</m:t>
                            </m:r>
                          </m:e>
                        </m:eqArr>
                      </m:e>
                    </m:d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1" name="内容占位符 2">
                <a:extLst>
                  <a:ext uri="{FF2B5EF4-FFF2-40B4-BE49-F238E27FC236}">
                    <a16:creationId xmlns:a16="http://schemas.microsoft.com/office/drawing/2014/main" id="{7FAA1415-BF31-0C42-AF6E-790FD72898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3886" y="1050855"/>
                <a:ext cx="5769729" cy="998254"/>
              </a:xfrm>
              <a:prstGeom prst="rect">
                <a:avLst/>
              </a:prstGeom>
              <a:blipFill>
                <a:blip r:embed="rId3"/>
                <a:stretch>
                  <a:fillRect l="-1758" t="-210000" b="-3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Oval 20">
                <a:extLst>
                  <a:ext uri="{FF2B5EF4-FFF2-40B4-BE49-F238E27FC236}">
                    <a16:creationId xmlns:a16="http://schemas.microsoft.com/office/drawing/2014/main" id="{BE9B4486-2652-6F41-9260-F1907E620653}"/>
                  </a:ext>
                </a:extLst>
              </p:cNvPr>
              <p:cNvSpPr/>
              <p:nvPr/>
            </p:nvSpPr>
            <p:spPr bwMode="auto">
              <a:xfrm>
                <a:off x="1569302" y="2678452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3" name="Oval 20">
                <a:extLst>
                  <a:ext uri="{FF2B5EF4-FFF2-40B4-BE49-F238E27FC236}">
                    <a16:creationId xmlns:a16="http://schemas.microsoft.com/office/drawing/2014/main" id="{BE9B4486-2652-6F41-9260-F1907E6206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9302" y="2678452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24">
                <a:extLst>
                  <a:ext uri="{FF2B5EF4-FFF2-40B4-BE49-F238E27FC236}">
                    <a16:creationId xmlns:a16="http://schemas.microsoft.com/office/drawing/2014/main" id="{510955F6-4E83-E743-8A68-1E57B563C490}"/>
                  </a:ext>
                </a:extLst>
              </p:cNvPr>
              <p:cNvSpPr/>
              <p:nvPr/>
            </p:nvSpPr>
            <p:spPr bwMode="auto">
              <a:xfrm>
                <a:off x="1569302" y="3691291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4" name="Oval 24">
                <a:extLst>
                  <a:ext uri="{FF2B5EF4-FFF2-40B4-BE49-F238E27FC236}">
                    <a16:creationId xmlns:a16="http://schemas.microsoft.com/office/drawing/2014/main" id="{510955F6-4E83-E743-8A68-1E57B563C49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69302" y="3691291"/>
                <a:ext cx="726666" cy="75054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33">
            <a:extLst>
              <a:ext uri="{FF2B5EF4-FFF2-40B4-BE49-F238E27FC236}">
                <a16:creationId xmlns:a16="http://schemas.microsoft.com/office/drawing/2014/main" id="{CEDCAB8F-A620-4E46-91FA-70B4FCC88991}"/>
              </a:ext>
            </a:extLst>
          </p:cNvPr>
          <p:cNvSpPr/>
          <p:nvPr/>
        </p:nvSpPr>
        <p:spPr bwMode="auto">
          <a:xfrm>
            <a:off x="1524290" y="4772526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6" name="Straight Arrow Connector 55">
            <a:extLst>
              <a:ext uri="{FF2B5EF4-FFF2-40B4-BE49-F238E27FC236}">
                <a16:creationId xmlns:a16="http://schemas.microsoft.com/office/drawing/2014/main" id="{9E8F93AD-6D47-E942-929D-70C3D614AD9F}"/>
              </a:ext>
            </a:extLst>
          </p:cNvPr>
          <p:cNvCxnSpPr>
            <a:cxnSpLocks/>
            <a:stCxn id="15" idx="6"/>
            <a:endCxn id="22" idx="1"/>
          </p:cNvCxnSpPr>
          <p:nvPr/>
        </p:nvCxnSpPr>
        <p:spPr bwMode="auto">
          <a:xfrm flipV="1">
            <a:off x="2330139" y="3948756"/>
            <a:ext cx="1436582" cy="1199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37">
            <a:extLst>
              <a:ext uri="{FF2B5EF4-FFF2-40B4-BE49-F238E27FC236}">
                <a16:creationId xmlns:a16="http://schemas.microsoft.com/office/drawing/2014/main" id="{ADDF06C1-28C8-6E40-9F9A-E7B181704857}"/>
              </a:ext>
            </a:extLst>
          </p:cNvPr>
          <p:cNvCxnSpPr>
            <a:cxnSpLocks/>
            <a:stCxn id="13" idx="6"/>
            <a:endCxn id="22" idx="1"/>
          </p:cNvCxnSpPr>
          <p:nvPr/>
        </p:nvCxnSpPr>
        <p:spPr bwMode="auto">
          <a:xfrm>
            <a:off x="2339801" y="3053726"/>
            <a:ext cx="1426920" cy="895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38">
            <a:extLst>
              <a:ext uri="{FF2B5EF4-FFF2-40B4-BE49-F238E27FC236}">
                <a16:creationId xmlns:a16="http://schemas.microsoft.com/office/drawing/2014/main" id="{59996929-121C-2B43-9A45-251A1417809B}"/>
              </a:ext>
            </a:extLst>
          </p:cNvPr>
          <p:cNvCxnSpPr>
            <a:cxnSpLocks/>
            <a:stCxn id="14" idx="6"/>
            <a:endCxn id="22" idx="1"/>
          </p:cNvCxnSpPr>
          <p:nvPr/>
        </p:nvCxnSpPr>
        <p:spPr bwMode="auto">
          <a:xfrm flipV="1">
            <a:off x="2295968" y="3948756"/>
            <a:ext cx="1470753" cy="1178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D9EEBA04-4A5A-C447-9656-DBD864450D1D}"/>
                  </a:ext>
                </a:extLst>
              </p:cNvPr>
              <p:cNvSpPr txBox="1"/>
              <p:nvPr/>
            </p:nvSpPr>
            <p:spPr>
              <a:xfrm>
                <a:off x="2378183" y="2720473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D9EEBA04-4A5A-C447-9656-DBD864450D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78183" y="2720473"/>
                <a:ext cx="525109" cy="430887"/>
              </a:xfrm>
              <a:prstGeom prst="rect">
                <a:avLst/>
              </a:prstGeom>
              <a:blipFill>
                <a:blip r:embed="rId6"/>
                <a:stretch>
                  <a:fillRect l="-4762" r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818B9039-E9EE-4A47-BED2-D8F55E690111}"/>
                  </a:ext>
                </a:extLst>
              </p:cNvPr>
              <p:cNvSpPr txBox="1"/>
              <p:nvPr/>
            </p:nvSpPr>
            <p:spPr>
              <a:xfrm>
                <a:off x="2308683" y="3584422"/>
                <a:ext cx="531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818B9039-E9EE-4A47-BED2-D8F55E6901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08683" y="3584422"/>
                <a:ext cx="531940" cy="430887"/>
              </a:xfrm>
              <a:prstGeom prst="rect">
                <a:avLst/>
              </a:prstGeom>
              <a:blipFill>
                <a:blip r:embed="rId7"/>
                <a:stretch>
                  <a:fillRect l="-4651" r="-2326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8">
                <a:extLst>
                  <a:ext uri="{FF2B5EF4-FFF2-40B4-BE49-F238E27FC236}">
                    <a16:creationId xmlns:a16="http://schemas.microsoft.com/office/drawing/2014/main" id="{2D029E3B-342B-EF48-A4DE-90375330D6C5}"/>
                  </a:ext>
                </a:extLst>
              </p:cNvPr>
              <p:cNvSpPr txBox="1"/>
              <p:nvPr/>
            </p:nvSpPr>
            <p:spPr>
              <a:xfrm>
                <a:off x="2267177" y="4518207"/>
                <a:ext cx="3284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8">
                <a:extLst>
                  <a:ext uri="{FF2B5EF4-FFF2-40B4-BE49-F238E27FC236}">
                    <a16:creationId xmlns:a16="http://schemas.microsoft.com/office/drawing/2014/main" id="{2D029E3B-342B-EF48-A4DE-90375330D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7177" y="4518207"/>
                <a:ext cx="328459" cy="430887"/>
              </a:xfrm>
              <a:prstGeom prst="rect">
                <a:avLst/>
              </a:prstGeom>
              <a:blipFill>
                <a:blip r:embed="rId8"/>
                <a:stretch>
                  <a:fillRect l="-18519" r="-14815" b="-1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6">
                <a:extLst>
                  <a:ext uri="{FF2B5EF4-FFF2-40B4-BE49-F238E27FC236}">
                    <a16:creationId xmlns:a16="http://schemas.microsoft.com/office/drawing/2014/main" id="{6EE48E59-CFED-444E-8BA6-E3A2DBC970F3}"/>
                  </a:ext>
                </a:extLst>
              </p:cNvPr>
              <p:cNvSpPr/>
              <p:nvPr/>
            </p:nvSpPr>
            <p:spPr>
              <a:xfrm>
                <a:off x="3766721" y="3608237"/>
                <a:ext cx="851770" cy="6810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6">
                <a:extLst>
                  <a:ext uri="{FF2B5EF4-FFF2-40B4-BE49-F238E27FC236}">
                    <a16:creationId xmlns:a16="http://schemas.microsoft.com/office/drawing/2014/main" id="{6EE48E59-CFED-444E-8BA6-E3A2DBC970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66721" y="3608237"/>
                <a:ext cx="851770" cy="681037"/>
              </a:xfrm>
              <a:prstGeom prst="rect">
                <a:avLst/>
              </a:prstGeom>
              <a:blipFill>
                <a:blip r:embed="rId9"/>
                <a:stretch>
                  <a:fillRect l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4">
                <a:extLst>
                  <a:ext uri="{FF2B5EF4-FFF2-40B4-BE49-F238E27FC236}">
                    <a16:creationId xmlns:a16="http://schemas.microsoft.com/office/drawing/2014/main" id="{23638818-F803-EF4E-8542-2CF889DA2104}"/>
                  </a:ext>
                </a:extLst>
              </p:cNvPr>
              <p:cNvSpPr txBox="1"/>
              <p:nvPr/>
            </p:nvSpPr>
            <p:spPr>
              <a:xfrm>
                <a:off x="2890860" y="2758361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3" name="文本框 24">
                <a:extLst>
                  <a:ext uri="{FF2B5EF4-FFF2-40B4-BE49-F238E27FC236}">
                    <a16:creationId xmlns:a16="http://schemas.microsoft.com/office/drawing/2014/main" id="{23638818-F803-EF4E-8542-2CF889DA21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90860" y="2758361"/>
                <a:ext cx="525109" cy="430887"/>
              </a:xfrm>
              <a:prstGeom prst="rect">
                <a:avLst/>
              </a:prstGeom>
              <a:blipFill>
                <a:blip r:embed="rId10"/>
                <a:stretch>
                  <a:fillRect l="-14286" r="-30952"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4">
                <a:extLst>
                  <a:ext uri="{FF2B5EF4-FFF2-40B4-BE49-F238E27FC236}">
                    <a16:creationId xmlns:a16="http://schemas.microsoft.com/office/drawing/2014/main" id="{1A6CEE7A-BBC7-6941-8928-83D1CEF13DF2}"/>
                  </a:ext>
                </a:extLst>
              </p:cNvPr>
              <p:cNvSpPr txBox="1"/>
              <p:nvPr/>
            </p:nvSpPr>
            <p:spPr>
              <a:xfrm>
                <a:off x="2826964" y="3570580"/>
                <a:ext cx="531940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4" name="文本框 24">
                <a:extLst>
                  <a:ext uri="{FF2B5EF4-FFF2-40B4-BE49-F238E27FC236}">
                    <a16:creationId xmlns:a16="http://schemas.microsoft.com/office/drawing/2014/main" id="{1A6CEE7A-BBC7-6941-8928-83D1CEF13D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6964" y="3570580"/>
                <a:ext cx="531940" cy="430887"/>
              </a:xfrm>
              <a:prstGeom prst="rect">
                <a:avLst/>
              </a:prstGeom>
              <a:blipFill>
                <a:blip r:embed="rId11"/>
                <a:stretch>
                  <a:fillRect l="-13953" r="-27907"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045231-369E-5F41-AFB8-4D7502CCFFEA}"/>
                  </a:ext>
                </a:extLst>
              </p:cNvPr>
              <p:cNvSpPr txBox="1"/>
              <p:nvPr/>
            </p:nvSpPr>
            <p:spPr>
              <a:xfrm>
                <a:off x="2575333" y="4517134"/>
                <a:ext cx="84063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B045231-369E-5F41-AFB8-4D7502CCFF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5333" y="4517134"/>
                <a:ext cx="840636" cy="430887"/>
              </a:xfrm>
              <a:prstGeom prst="rect">
                <a:avLst/>
              </a:prstGeom>
              <a:blipFill>
                <a:blip r:embed="rId12"/>
                <a:stretch>
                  <a:fillRect l="-7463" r="-13433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D0D3D8-62C3-D24D-ACF7-F28FA586B9D5}"/>
                  </a:ext>
                </a:extLst>
              </p:cNvPr>
              <p:cNvSpPr txBox="1"/>
              <p:nvPr/>
            </p:nvSpPr>
            <p:spPr>
              <a:xfrm>
                <a:off x="4866709" y="3676118"/>
                <a:ext cx="441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58D0D3D8-62C3-D24D-ACF7-F28FA586B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66709" y="3676118"/>
                <a:ext cx="441251" cy="461665"/>
              </a:xfrm>
              <a:prstGeom prst="rect">
                <a:avLst/>
              </a:prstGeom>
              <a:blipFill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38">
            <a:extLst>
              <a:ext uri="{FF2B5EF4-FFF2-40B4-BE49-F238E27FC236}">
                <a16:creationId xmlns:a16="http://schemas.microsoft.com/office/drawing/2014/main" id="{097C8E99-4EA0-2B46-B5B9-4E05CE7CB194}"/>
              </a:ext>
            </a:extLst>
          </p:cNvPr>
          <p:cNvCxnSpPr>
            <a:cxnSpLocks/>
            <a:stCxn id="22" idx="3"/>
          </p:cNvCxnSpPr>
          <p:nvPr/>
        </p:nvCxnSpPr>
        <p:spPr bwMode="auto">
          <a:xfrm>
            <a:off x="4618491" y="3948756"/>
            <a:ext cx="3162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7C26569A-A849-FB4C-A980-F47B31EDD102}"/>
                  </a:ext>
                </a:extLst>
              </p:cNvPr>
              <p:cNvSpPr/>
              <p:nvPr/>
            </p:nvSpPr>
            <p:spPr bwMode="auto">
              <a:xfrm>
                <a:off x="5786495" y="2678452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7C26569A-A849-FB4C-A980-F47B31EDD10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6495" y="2678452"/>
                <a:ext cx="770499" cy="750548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4">
                <a:extLst>
                  <a:ext uri="{FF2B5EF4-FFF2-40B4-BE49-F238E27FC236}">
                    <a16:creationId xmlns:a16="http://schemas.microsoft.com/office/drawing/2014/main" id="{1CE431E1-E7DD-1D42-A4B7-967F2600633A}"/>
                  </a:ext>
                </a:extLst>
              </p:cNvPr>
              <p:cNvSpPr/>
              <p:nvPr/>
            </p:nvSpPr>
            <p:spPr bwMode="auto">
              <a:xfrm>
                <a:off x="5786495" y="3691291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9" name="Oval 24">
                <a:extLst>
                  <a:ext uri="{FF2B5EF4-FFF2-40B4-BE49-F238E27FC236}">
                    <a16:creationId xmlns:a16="http://schemas.microsoft.com/office/drawing/2014/main" id="{1CE431E1-E7DD-1D42-A4B7-967F2600633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86495" y="3691291"/>
                <a:ext cx="726666" cy="750547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33">
            <a:extLst>
              <a:ext uri="{FF2B5EF4-FFF2-40B4-BE49-F238E27FC236}">
                <a16:creationId xmlns:a16="http://schemas.microsoft.com/office/drawing/2014/main" id="{85A7B270-9DB9-0B49-9825-DE0FCC3549C2}"/>
              </a:ext>
            </a:extLst>
          </p:cNvPr>
          <p:cNvSpPr/>
          <p:nvPr/>
        </p:nvSpPr>
        <p:spPr bwMode="auto">
          <a:xfrm>
            <a:off x="5741483" y="4772526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31" name="Straight Arrow Connector 55">
            <a:extLst>
              <a:ext uri="{FF2B5EF4-FFF2-40B4-BE49-F238E27FC236}">
                <a16:creationId xmlns:a16="http://schemas.microsoft.com/office/drawing/2014/main" id="{A6142047-B92F-544F-9C5E-72F5096C98F5}"/>
              </a:ext>
            </a:extLst>
          </p:cNvPr>
          <p:cNvCxnSpPr>
            <a:cxnSpLocks/>
            <a:stCxn id="30" idx="6"/>
            <a:endCxn id="37" idx="1"/>
          </p:cNvCxnSpPr>
          <p:nvPr/>
        </p:nvCxnSpPr>
        <p:spPr bwMode="auto">
          <a:xfrm flipV="1">
            <a:off x="6547332" y="3948756"/>
            <a:ext cx="1436582" cy="1199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7E28273C-BC77-6646-9960-BA266874C313}"/>
              </a:ext>
            </a:extLst>
          </p:cNvPr>
          <p:cNvCxnSpPr>
            <a:cxnSpLocks/>
            <a:stCxn id="28" idx="6"/>
            <a:endCxn id="37" idx="1"/>
          </p:cNvCxnSpPr>
          <p:nvPr/>
        </p:nvCxnSpPr>
        <p:spPr bwMode="auto">
          <a:xfrm>
            <a:off x="6556994" y="3053726"/>
            <a:ext cx="1426920" cy="8950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8">
            <a:extLst>
              <a:ext uri="{FF2B5EF4-FFF2-40B4-BE49-F238E27FC236}">
                <a16:creationId xmlns:a16="http://schemas.microsoft.com/office/drawing/2014/main" id="{C5E3AAEF-9BCB-5C40-B6AD-355FFBC4A783}"/>
              </a:ext>
            </a:extLst>
          </p:cNvPr>
          <p:cNvCxnSpPr>
            <a:cxnSpLocks/>
            <a:stCxn id="29" idx="6"/>
            <a:endCxn id="37" idx="1"/>
          </p:cNvCxnSpPr>
          <p:nvPr/>
        </p:nvCxnSpPr>
        <p:spPr bwMode="auto">
          <a:xfrm flipV="1">
            <a:off x="6513161" y="3948756"/>
            <a:ext cx="1470753" cy="1178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24">
                <a:extLst>
                  <a:ext uri="{FF2B5EF4-FFF2-40B4-BE49-F238E27FC236}">
                    <a16:creationId xmlns:a16="http://schemas.microsoft.com/office/drawing/2014/main" id="{DB2A235E-A016-CC46-B6D0-0C8B22F15494}"/>
                  </a:ext>
                </a:extLst>
              </p:cNvPr>
              <p:cNvSpPr txBox="1"/>
              <p:nvPr/>
            </p:nvSpPr>
            <p:spPr>
              <a:xfrm>
                <a:off x="6595376" y="2720473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4" name="文本框 24">
                <a:extLst>
                  <a:ext uri="{FF2B5EF4-FFF2-40B4-BE49-F238E27FC236}">
                    <a16:creationId xmlns:a16="http://schemas.microsoft.com/office/drawing/2014/main" id="{DB2A235E-A016-CC46-B6D0-0C8B22F154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95376" y="2720473"/>
                <a:ext cx="525109" cy="430887"/>
              </a:xfrm>
              <a:prstGeom prst="rect">
                <a:avLst/>
              </a:prstGeom>
              <a:blipFill>
                <a:blip r:embed="rId16"/>
                <a:stretch>
                  <a:fillRect l="-7143" r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25">
                <a:extLst>
                  <a:ext uri="{FF2B5EF4-FFF2-40B4-BE49-F238E27FC236}">
                    <a16:creationId xmlns:a16="http://schemas.microsoft.com/office/drawing/2014/main" id="{815E1774-F3E8-2745-9FA1-48F7AE5C8D2D}"/>
                  </a:ext>
                </a:extLst>
              </p:cNvPr>
              <p:cNvSpPr txBox="1"/>
              <p:nvPr/>
            </p:nvSpPr>
            <p:spPr>
              <a:xfrm>
                <a:off x="6525876" y="3584422"/>
                <a:ext cx="531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文本框 25">
                <a:extLst>
                  <a:ext uri="{FF2B5EF4-FFF2-40B4-BE49-F238E27FC236}">
                    <a16:creationId xmlns:a16="http://schemas.microsoft.com/office/drawing/2014/main" id="{815E1774-F3E8-2745-9FA1-48F7AE5C8D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5876" y="3584422"/>
                <a:ext cx="531940" cy="430887"/>
              </a:xfrm>
              <a:prstGeom prst="rect">
                <a:avLst/>
              </a:prstGeom>
              <a:blipFill>
                <a:blip r:embed="rId7"/>
                <a:stretch>
                  <a:fillRect l="-7143" r="-2381" b="-1428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B5A9CF65-552D-3B40-9E6B-4D751BC33D7E}"/>
                  </a:ext>
                </a:extLst>
              </p:cNvPr>
              <p:cNvSpPr txBox="1"/>
              <p:nvPr/>
            </p:nvSpPr>
            <p:spPr>
              <a:xfrm>
                <a:off x="6484370" y="4518207"/>
                <a:ext cx="3284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B5A9CF65-552D-3B40-9E6B-4D751BC33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84370" y="4518207"/>
                <a:ext cx="328459" cy="430887"/>
              </a:xfrm>
              <a:prstGeom prst="rect">
                <a:avLst/>
              </a:prstGeom>
              <a:blipFill>
                <a:blip r:embed="rId17"/>
                <a:stretch>
                  <a:fillRect l="-18519" r="-14815" b="-1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6">
                <a:extLst>
                  <a:ext uri="{FF2B5EF4-FFF2-40B4-BE49-F238E27FC236}">
                    <a16:creationId xmlns:a16="http://schemas.microsoft.com/office/drawing/2014/main" id="{3017B715-E4F7-9E43-99AC-17C1F0C179FD}"/>
                  </a:ext>
                </a:extLst>
              </p:cNvPr>
              <p:cNvSpPr/>
              <p:nvPr/>
            </p:nvSpPr>
            <p:spPr>
              <a:xfrm>
                <a:off x="7983914" y="3608237"/>
                <a:ext cx="851770" cy="6810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6">
                <a:extLst>
                  <a:ext uri="{FF2B5EF4-FFF2-40B4-BE49-F238E27FC236}">
                    <a16:creationId xmlns:a16="http://schemas.microsoft.com/office/drawing/2014/main" id="{3017B715-E4F7-9E43-99AC-17C1F0C179F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83914" y="3608237"/>
                <a:ext cx="851770" cy="681037"/>
              </a:xfrm>
              <a:prstGeom prst="rect">
                <a:avLst/>
              </a:prstGeom>
              <a:blipFill>
                <a:blip r:embed="rId18"/>
                <a:stretch>
                  <a:fillRect l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24">
                <a:extLst>
                  <a:ext uri="{FF2B5EF4-FFF2-40B4-BE49-F238E27FC236}">
                    <a16:creationId xmlns:a16="http://schemas.microsoft.com/office/drawing/2014/main" id="{05193A5C-9B96-0A4B-8AFA-59435E57BC25}"/>
                  </a:ext>
                </a:extLst>
              </p:cNvPr>
              <p:cNvSpPr txBox="1"/>
              <p:nvPr/>
            </p:nvSpPr>
            <p:spPr>
              <a:xfrm>
                <a:off x="7108053" y="2758361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8" name="文本框 24">
                <a:extLst>
                  <a:ext uri="{FF2B5EF4-FFF2-40B4-BE49-F238E27FC236}">
                    <a16:creationId xmlns:a16="http://schemas.microsoft.com/office/drawing/2014/main" id="{05193A5C-9B96-0A4B-8AFA-59435E57BC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08053" y="2758361"/>
                <a:ext cx="525109" cy="430887"/>
              </a:xfrm>
              <a:prstGeom prst="rect">
                <a:avLst/>
              </a:prstGeom>
              <a:blipFill>
                <a:blip r:embed="rId10"/>
                <a:stretch>
                  <a:fillRect l="-14286" r="-30952"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24">
                <a:extLst>
                  <a:ext uri="{FF2B5EF4-FFF2-40B4-BE49-F238E27FC236}">
                    <a16:creationId xmlns:a16="http://schemas.microsoft.com/office/drawing/2014/main" id="{D0D581EB-DED3-3244-AABA-18CD05E66EAC}"/>
                  </a:ext>
                </a:extLst>
              </p:cNvPr>
              <p:cNvSpPr txBox="1"/>
              <p:nvPr/>
            </p:nvSpPr>
            <p:spPr>
              <a:xfrm>
                <a:off x="7044157" y="3570580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=1.1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9" name="文本框 24">
                <a:extLst>
                  <a:ext uri="{FF2B5EF4-FFF2-40B4-BE49-F238E27FC236}">
                    <a16:creationId xmlns:a16="http://schemas.microsoft.com/office/drawing/2014/main" id="{D0D581EB-DED3-3244-AABA-18CD05E66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157" y="3570580"/>
                <a:ext cx="525109" cy="430887"/>
              </a:xfrm>
              <a:prstGeom prst="rect">
                <a:avLst/>
              </a:prstGeom>
              <a:blipFill>
                <a:blip r:embed="rId19"/>
                <a:stretch>
                  <a:fillRect l="-13953" r="-76744" b="-882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id="{1C11AFA9-ED8F-6642-BF33-0385160BD9E7}"/>
                  </a:ext>
                </a:extLst>
              </p:cNvPr>
              <p:cNvSpPr txBox="1"/>
              <p:nvPr/>
            </p:nvSpPr>
            <p:spPr>
              <a:xfrm>
                <a:off x="6792526" y="4517134"/>
                <a:ext cx="990507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=−.9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40" name="文本框 24">
                <a:extLst>
                  <a:ext uri="{FF2B5EF4-FFF2-40B4-BE49-F238E27FC236}">
                    <a16:creationId xmlns:a16="http://schemas.microsoft.com/office/drawing/2014/main" id="{1C11AFA9-ED8F-6642-BF33-0385160BD9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2526" y="4517134"/>
                <a:ext cx="990507" cy="430887"/>
              </a:xfrm>
              <a:prstGeom prst="rect">
                <a:avLst/>
              </a:prstGeom>
              <a:blipFill>
                <a:blip r:embed="rId20"/>
                <a:stretch>
                  <a:fillRect l="-2532" r="-7595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280F2A-B13C-7B4D-BA56-D1E4C4A4F451}"/>
                  </a:ext>
                </a:extLst>
              </p:cNvPr>
              <p:cNvSpPr txBox="1"/>
              <p:nvPr/>
            </p:nvSpPr>
            <p:spPr>
              <a:xfrm>
                <a:off x="9083902" y="3676118"/>
                <a:ext cx="441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D1280F2A-B13C-7B4D-BA56-D1E4C4A4F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83902" y="3676118"/>
                <a:ext cx="441251" cy="461665"/>
              </a:xfrm>
              <a:prstGeom prst="rect">
                <a:avLst/>
              </a:prstGeom>
              <a:blipFill>
                <a:blip r:embed="rId13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Straight Arrow Connector 38">
            <a:extLst>
              <a:ext uri="{FF2B5EF4-FFF2-40B4-BE49-F238E27FC236}">
                <a16:creationId xmlns:a16="http://schemas.microsoft.com/office/drawing/2014/main" id="{603A8BF1-AD06-CF44-84E5-15C7FB1823D2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8835684" y="3948756"/>
            <a:ext cx="31623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1645B22-051B-3646-ADBE-C4819202EE18}"/>
                  </a:ext>
                </a:extLst>
              </p:cNvPr>
              <p:cNvSpPr txBox="1"/>
              <p:nvPr/>
            </p:nvSpPr>
            <p:spPr>
              <a:xfrm>
                <a:off x="1660235" y="5667556"/>
                <a:ext cx="35114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/>
                  <a:t>Fail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=0,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so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11645B22-051B-3646-ADBE-C4819202EE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0235" y="5667556"/>
                <a:ext cx="3511468" cy="830997"/>
              </a:xfrm>
              <a:prstGeom prst="rect">
                <a:avLst/>
              </a:prstGeom>
              <a:blipFill>
                <a:blip r:embed="rId21"/>
                <a:stretch>
                  <a:fillRect l="-719" t="-7576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F0C848-E9B6-5448-BC48-343F07A3DF10}"/>
                  </a:ext>
                </a:extLst>
              </p:cNvPr>
              <p:cNvSpPr txBox="1"/>
              <p:nvPr/>
            </p:nvSpPr>
            <p:spPr>
              <a:xfrm>
                <a:off x="6027299" y="5667556"/>
                <a:ext cx="3511468" cy="83099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400" dirty="0"/>
                  <a:t>Fail</a:t>
                </a:r>
                <a:r>
                  <a:rPr lang="zh-CN" altLang="en-US" sz="2400" dirty="0"/>
                  <a:t> </a:t>
                </a:r>
                <a:r>
                  <a:rPr lang="en-US" altLang="zh-CN" sz="2400" dirty="0"/>
                  <a:t>when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=1,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US" altLang="zh-CN" sz="2400" b="0" i="1" dirty="0">
                  <a:latin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i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=1.2,</m:t>
                    </m:r>
                  </m:oMath>
                </a14:m>
                <a:r>
                  <a:rPr lang="zh-CN" altLang="en-US" sz="2400" dirty="0"/>
                  <a:t> </a:t>
                </a:r>
                <a:r>
                  <a:rPr lang="en-US" altLang="zh-CN" sz="2400" dirty="0"/>
                  <a:t>so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4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zh-CN" altLang="en-US" sz="2400" dirty="0"/>
                  <a:t> </a:t>
                </a:r>
                <a:endParaRPr lang="en-CN" sz="24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F5F0C848-E9B6-5448-BC48-343F07A3D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27299" y="5667556"/>
                <a:ext cx="3511468" cy="830997"/>
              </a:xfrm>
              <a:prstGeom prst="rect">
                <a:avLst/>
              </a:prstGeom>
              <a:blipFill>
                <a:blip r:embed="rId22"/>
                <a:stretch>
                  <a:fillRect l="-719" t="-7576" b="-15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ED6A47-324D-A141-9CB3-17551501BA42}"/>
                  </a:ext>
                </a:extLst>
              </p:cNvPr>
              <p:cNvSpPr txBox="1"/>
              <p:nvPr/>
            </p:nvSpPr>
            <p:spPr>
              <a:xfrm>
                <a:off x="9327943" y="4657539"/>
                <a:ext cx="2724327" cy="92333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1800" dirty="0">
                    <a:solidFill>
                      <a:srgbClr val="FF0000"/>
                    </a:solidFill>
                  </a:rPr>
                  <a:t>Given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this</a:t>
                </a:r>
                <a:r>
                  <a:rPr lang="zh-CN" altLang="en-US" sz="1800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sz="1800" dirty="0">
                    <a:solidFill>
                      <a:srgbClr val="FF0000"/>
                    </a:solidFill>
                  </a:rPr>
                  <a:t>SLP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you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can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try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many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different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𝑤</m:t>
                    </m:r>
                  </m:oMath>
                </a14:m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and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𝑏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</a:rPr>
                  <a:t>,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I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am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sure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you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will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 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fail!</a:t>
                </a:r>
                <a:endParaRPr lang="en-CN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F2ED6A47-324D-A141-9CB3-17551501B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7943" y="4657539"/>
                <a:ext cx="2724327" cy="923330"/>
              </a:xfrm>
              <a:prstGeom prst="rect">
                <a:avLst/>
              </a:prstGeom>
              <a:blipFill>
                <a:blip r:embed="rId23"/>
                <a:stretch>
                  <a:fillRect l="-1860" t="-2703" r="-1395" b="-945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082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28" grpId="0" animBg="1"/>
      <p:bldP spid="29" grpId="0" animBg="1"/>
      <p:bldP spid="30" grpId="0" animBg="1"/>
      <p:bldP spid="34" grpId="0"/>
      <p:bldP spid="35" grpId="0"/>
      <p:bldP spid="36" grpId="0"/>
      <p:bldP spid="37" grpId="0" animBg="1"/>
      <p:bldP spid="38" grpId="0"/>
      <p:bldP spid="39" grpId="0"/>
      <p:bldP spid="40" grpId="0"/>
      <p:bldP spid="41" grpId="0"/>
      <p:bldP spid="43" grpId="0"/>
      <p:bldP spid="44" grpId="0"/>
      <p:bldP spid="4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065F-6D0D-CE48-A908-5C3656B06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cannot? SLP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 linear classifier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2F999-C56D-4341-AFB7-7C2521F19FE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9425" y="1423760"/>
                <a:ext cx="6659451" cy="3867604"/>
              </a:xfrm>
            </p:spPr>
            <p:txBody>
              <a:bodyPr/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800" dirty="0"/>
                  <a:t>SLP boundary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is the equation of a line</a:t>
                </a:r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lang="en-US" altLang="zh-CN" sz="2800" dirty="0"/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Standard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format: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𝑤</m:t>
                                </m:r>
                              </m:e>
                              <m: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altLang="zh-CN" sz="2800" dirty="0"/>
              </a:p>
              <a:p>
                <a:pPr>
                  <a:spcAft>
                    <a:spcPts val="600"/>
                  </a:spcAft>
                </a:pPr>
                <a:r>
                  <a:rPr lang="en-US" altLang="zh-CN" dirty="0"/>
                  <a:t>The line acts as a decision boundary 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0 if input is on one side of the line</a:t>
                </a:r>
              </a:p>
              <a:p>
                <a:pPr lvl="1">
                  <a:spcAft>
                    <a:spcPts val="600"/>
                  </a:spcAft>
                </a:pPr>
                <a:r>
                  <a:rPr lang="en-US" altLang="zh-CN" dirty="0"/>
                  <a:t>1 if on the other side of the line </a:t>
                </a:r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412F999-C56D-4341-AFB7-7C2521F19FE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9425" y="1423760"/>
                <a:ext cx="6659451" cy="3867604"/>
              </a:xfrm>
              <a:blipFill>
                <a:blip r:embed="rId2"/>
                <a:stretch>
                  <a:fillRect l="-1714" t="-1639" b="-131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DE74-62E1-CC4D-AF81-A86041FC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13</a:t>
            </a:fld>
            <a:endParaRPr lang="zh-CN" altLang="en-US" dirty="0"/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05FF1D33-9174-BC4E-83E3-B58DE54E1D9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08876" y="2268392"/>
            <a:ext cx="4534458" cy="30229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C2241-A496-0C42-A5F1-E8203A1766CA}"/>
                  </a:ext>
                </a:extLst>
              </p:cNvPr>
              <p:cNvSpPr txBox="1"/>
              <p:nvPr/>
            </p:nvSpPr>
            <p:spPr>
              <a:xfrm>
                <a:off x="7749365" y="1462159"/>
                <a:ext cx="3833035" cy="67710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4⋅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+5⋅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−6=0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123C2241-A496-0C42-A5F1-E8203A176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9365" y="1462159"/>
                <a:ext cx="3833035" cy="67710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F7A518-D01F-DC45-938D-ECB60DD58DA1}"/>
                  </a:ext>
                </a:extLst>
              </p:cNvPr>
              <p:cNvSpPr txBox="1"/>
              <p:nvPr/>
            </p:nvSpPr>
            <p:spPr>
              <a:xfrm>
                <a:off x="7559587" y="5316012"/>
                <a:ext cx="3833035" cy="12618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/>
              </a:p>
              <a:p>
                <a:pPr marL="0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=4,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=5,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=−6</m:t>
                      </m:r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9F7A518-D01F-DC45-938D-ECB60DD58D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9587" y="5316012"/>
                <a:ext cx="3833035" cy="126188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565121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065F-6D0D-CE48-A908-5C3656B066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6" y="241334"/>
            <a:ext cx="11877672" cy="610388"/>
          </a:xfrm>
        </p:spPr>
        <p:txBody>
          <a:bodyPr/>
          <a:lstStyle/>
          <a:p>
            <a:r>
              <a:rPr lang="en-US" altLang="zh-CN" dirty="0"/>
              <a:t>Not possible to capture XOR with SLP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14DE74-62E1-CC4D-AF81-A86041FCE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14</a:t>
            </a:fld>
            <a:endParaRPr lang="zh-CN" altLang="en-US" dirty="0"/>
          </a:p>
        </p:txBody>
      </p:sp>
      <p:sp>
        <p:nvSpPr>
          <p:cNvPr id="6" name="文本框 6">
            <a:extLst>
              <a:ext uri="{FF2B5EF4-FFF2-40B4-BE49-F238E27FC236}">
                <a16:creationId xmlns:a16="http://schemas.microsoft.com/office/drawing/2014/main" id="{84331FB0-2B65-BC49-ADD4-0A6960BF7A54}"/>
              </a:ext>
            </a:extLst>
          </p:cNvPr>
          <p:cNvSpPr txBox="1"/>
          <p:nvPr/>
        </p:nvSpPr>
        <p:spPr>
          <a:xfrm>
            <a:off x="3396108" y="5976306"/>
            <a:ext cx="623952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/>
              <a:t>XOR is not linear separable!</a:t>
            </a:r>
            <a:endParaRPr lang="zh-CN" altLang="en-US" sz="3200" b="1" dirty="0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2F1253E-2190-DD45-83F6-72B8ABBB24AA}"/>
              </a:ext>
            </a:extLst>
          </p:cNvPr>
          <p:cNvCxnSpPr/>
          <p:nvPr/>
        </p:nvCxnSpPr>
        <p:spPr>
          <a:xfrm>
            <a:off x="1007645" y="3592110"/>
            <a:ext cx="3232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C7A9126-E423-0744-82B7-28173DACFB53}"/>
              </a:ext>
            </a:extLst>
          </p:cNvPr>
          <p:cNvCxnSpPr>
            <a:cxnSpLocks/>
          </p:cNvCxnSpPr>
          <p:nvPr/>
        </p:nvCxnSpPr>
        <p:spPr>
          <a:xfrm flipV="1">
            <a:off x="1011190" y="1201558"/>
            <a:ext cx="0" cy="2390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Oval 9">
            <a:extLst>
              <a:ext uri="{FF2B5EF4-FFF2-40B4-BE49-F238E27FC236}">
                <a16:creationId xmlns:a16="http://schemas.microsoft.com/office/drawing/2014/main" id="{73B8ACA1-E653-014C-B48B-F10EEA1719E9}"/>
              </a:ext>
            </a:extLst>
          </p:cNvPr>
          <p:cNvSpPr/>
          <p:nvPr/>
        </p:nvSpPr>
        <p:spPr>
          <a:xfrm>
            <a:off x="911951" y="3469837"/>
            <a:ext cx="233917" cy="2232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9A6B0810-0BF3-8340-AC8F-8AF02735D631}"/>
              </a:ext>
            </a:extLst>
          </p:cNvPr>
          <p:cNvSpPr/>
          <p:nvPr/>
        </p:nvSpPr>
        <p:spPr>
          <a:xfrm>
            <a:off x="2506834" y="3480604"/>
            <a:ext cx="233917" cy="2232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F28FE3A-5253-6C47-8E7D-1D06491A357A}"/>
              </a:ext>
            </a:extLst>
          </p:cNvPr>
          <p:cNvSpPr/>
          <p:nvPr/>
        </p:nvSpPr>
        <p:spPr>
          <a:xfrm>
            <a:off x="904266" y="1879422"/>
            <a:ext cx="233917" cy="2232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DEDC216-D447-094A-96E1-519B7438DC78}"/>
              </a:ext>
            </a:extLst>
          </p:cNvPr>
          <p:cNvSpPr/>
          <p:nvPr/>
        </p:nvSpPr>
        <p:spPr>
          <a:xfrm>
            <a:off x="2505439" y="1876087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B80ABEE-8D2F-324D-8266-28408EC9E814}"/>
              </a:ext>
            </a:extLst>
          </p:cNvPr>
          <p:cNvCxnSpPr>
            <a:cxnSpLocks/>
          </p:cNvCxnSpPr>
          <p:nvPr/>
        </p:nvCxnSpPr>
        <p:spPr>
          <a:xfrm>
            <a:off x="872968" y="1605709"/>
            <a:ext cx="2886023" cy="2112776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182277-16EC-D74D-8A3B-F92718F65C26}"/>
                  </a:ext>
                </a:extLst>
              </p:cNvPr>
              <p:cNvSpPr txBox="1"/>
              <p:nvPr/>
            </p:nvSpPr>
            <p:spPr>
              <a:xfrm>
                <a:off x="4039442" y="3586094"/>
                <a:ext cx="295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2D182277-16EC-D74D-8A3B-F92718F65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9442" y="3586094"/>
                <a:ext cx="295337" cy="276999"/>
              </a:xfrm>
              <a:prstGeom prst="rect">
                <a:avLst/>
              </a:prstGeom>
              <a:blipFill>
                <a:blip r:embed="rId2"/>
                <a:stretch>
                  <a:fillRect l="-8333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BD8088-E1AA-A24B-B509-6D4A2F06C99E}"/>
                  </a:ext>
                </a:extLst>
              </p:cNvPr>
              <p:cNvSpPr txBox="1"/>
              <p:nvPr/>
            </p:nvSpPr>
            <p:spPr>
              <a:xfrm>
                <a:off x="690365" y="1170911"/>
                <a:ext cx="300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A5BD8088-E1AA-A24B-B509-6D4A2F06C9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365" y="1170911"/>
                <a:ext cx="300659" cy="276999"/>
              </a:xfrm>
              <a:prstGeom prst="rect">
                <a:avLst/>
              </a:prstGeom>
              <a:blipFill>
                <a:blip r:embed="rId3"/>
                <a:stretch>
                  <a:fillRect l="-8000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2" name="Oval 21">
            <a:extLst>
              <a:ext uri="{FF2B5EF4-FFF2-40B4-BE49-F238E27FC236}">
                <a16:creationId xmlns:a16="http://schemas.microsoft.com/office/drawing/2014/main" id="{A4F5E05C-6988-5C43-854E-EB81956AE252}"/>
              </a:ext>
            </a:extLst>
          </p:cNvPr>
          <p:cNvSpPr/>
          <p:nvPr/>
        </p:nvSpPr>
        <p:spPr>
          <a:xfrm>
            <a:off x="1044938" y="4857900"/>
            <a:ext cx="233917" cy="2232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5C2FAEBC-605F-B74D-AFB4-F68CA302B73B}"/>
              </a:ext>
            </a:extLst>
          </p:cNvPr>
          <p:cNvSpPr/>
          <p:nvPr/>
        </p:nvSpPr>
        <p:spPr>
          <a:xfrm>
            <a:off x="1044938" y="5320740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FE8866-D17C-5845-9379-873EA251F7B2}"/>
                  </a:ext>
                </a:extLst>
              </p:cNvPr>
              <p:cNvSpPr txBox="1"/>
              <p:nvPr/>
            </p:nvSpPr>
            <p:spPr>
              <a:xfrm>
                <a:off x="1386665" y="4784876"/>
                <a:ext cx="293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3FE8866-D17C-5845-9379-873EA251F7B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665" y="4784876"/>
                <a:ext cx="2933432" cy="369332"/>
              </a:xfrm>
              <a:prstGeom prst="rect">
                <a:avLst/>
              </a:prstGeom>
              <a:blipFill>
                <a:blip r:embed="rId4"/>
                <a:stretch>
                  <a:fillRect l="-1288" t="-6452" b="-225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4D6743-268C-6649-934A-999D463E8EA8}"/>
                  </a:ext>
                </a:extLst>
              </p:cNvPr>
              <p:cNvSpPr txBox="1"/>
              <p:nvPr/>
            </p:nvSpPr>
            <p:spPr>
              <a:xfrm>
                <a:off x="1386665" y="5238191"/>
                <a:ext cx="293343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/>
                  <a:t>Data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point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with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label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3F4D6743-268C-6649-934A-999D463E8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6665" y="5238191"/>
                <a:ext cx="2933432" cy="369332"/>
              </a:xfrm>
              <a:prstGeom prst="rect">
                <a:avLst/>
              </a:prstGeom>
              <a:blipFill>
                <a:blip r:embed="rId5"/>
                <a:stretch>
                  <a:fillRect l="-1288" t="-6667" b="-2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9">
                <a:extLst>
                  <a:ext uri="{FF2B5EF4-FFF2-40B4-BE49-F238E27FC236}">
                    <a16:creationId xmlns:a16="http://schemas.microsoft.com/office/drawing/2014/main" id="{1E48A587-6D64-984E-A34F-71D607AF0CBF}"/>
                  </a:ext>
                </a:extLst>
              </p:cNvPr>
              <p:cNvSpPr txBox="1"/>
              <p:nvPr/>
            </p:nvSpPr>
            <p:spPr>
              <a:xfrm>
                <a:off x="1961882" y="4111122"/>
                <a:ext cx="1820627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b="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TextBox 9">
                <a:extLst>
                  <a:ext uri="{FF2B5EF4-FFF2-40B4-BE49-F238E27FC236}">
                    <a16:creationId xmlns:a16="http://schemas.microsoft.com/office/drawing/2014/main" id="{1E48A587-6D64-984E-A34F-71D607AF0C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61882" y="4111122"/>
                <a:ext cx="1820627" cy="523220"/>
              </a:xfrm>
              <a:prstGeom prst="rect">
                <a:avLst/>
              </a:prstGeom>
              <a:blipFill>
                <a:blip r:embed="rId6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DFD9A0C9-A368-1841-82C3-7079B67689F8}"/>
                  </a:ext>
                </a:extLst>
              </p:cNvPr>
              <p:cNvSpPr txBox="1"/>
              <p:nvPr/>
            </p:nvSpPr>
            <p:spPr>
              <a:xfrm>
                <a:off x="6071631" y="4046895"/>
                <a:ext cx="1614545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US" altLang="zh-CN" sz="2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7" name="TextBox 10">
                <a:extLst>
                  <a:ext uri="{FF2B5EF4-FFF2-40B4-BE49-F238E27FC236}">
                    <a16:creationId xmlns:a16="http://schemas.microsoft.com/office/drawing/2014/main" id="{DFD9A0C9-A368-1841-82C3-7079B67689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1631" y="4046895"/>
                <a:ext cx="1614545" cy="523220"/>
              </a:xfrm>
              <a:prstGeom prst="rect">
                <a:avLst/>
              </a:prstGeom>
              <a:blipFill>
                <a:blip r:embed="rId7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906547B3-1E1F-2549-8C3A-4CB31C9A28DA}"/>
              </a:ext>
            </a:extLst>
          </p:cNvPr>
          <p:cNvCxnSpPr/>
          <p:nvPr/>
        </p:nvCxnSpPr>
        <p:spPr>
          <a:xfrm>
            <a:off x="4740030" y="3597908"/>
            <a:ext cx="3232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010D786-C83A-7D45-A22C-60A176BC60E9}"/>
              </a:ext>
            </a:extLst>
          </p:cNvPr>
          <p:cNvCxnSpPr>
            <a:cxnSpLocks/>
          </p:cNvCxnSpPr>
          <p:nvPr/>
        </p:nvCxnSpPr>
        <p:spPr>
          <a:xfrm flipV="1">
            <a:off x="4743575" y="1207356"/>
            <a:ext cx="0" cy="2390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Oval 29">
            <a:extLst>
              <a:ext uri="{FF2B5EF4-FFF2-40B4-BE49-F238E27FC236}">
                <a16:creationId xmlns:a16="http://schemas.microsoft.com/office/drawing/2014/main" id="{70639643-F778-F445-AD89-1CCF816B2E5F}"/>
              </a:ext>
            </a:extLst>
          </p:cNvPr>
          <p:cNvSpPr/>
          <p:nvPr/>
        </p:nvSpPr>
        <p:spPr>
          <a:xfrm>
            <a:off x="4644336" y="3475635"/>
            <a:ext cx="233917" cy="22328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CFBF7A11-8FE1-154E-9713-971B5CA8FCFA}"/>
              </a:ext>
            </a:extLst>
          </p:cNvPr>
          <p:cNvSpPr/>
          <p:nvPr/>
        </p:nvSpPr>
        <p:spPr>
          <a:xfrm>
            <a:off x="6239219" y="3486402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E41D7E1A-C969-EA44-9C3A-EA2534DA2F1F}"/>
              </a:ext>
            </a:extLst>
          </p:cNvPr>
          <p:cNvSpPr/>
          <p:nvPr/>
        </p:nvSpPr>
        <p:spPr>
          <a:xfrm>
            <a:off x="4636651" y="1885220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Oval 32">
            <a:extLst>
              <a:ext uri="{FF2B5EF4-FFF2-40B4-BE49-F238E27FC236}">
                <a16:creationId xmlns:a16="http://schemas.microsoft.com/office/drawing/2014/main" id="{D7B400DB-B909-1745-949F-9E0104D6A911}"/>
              </a:ext>
            </a:extLst>
          </p:cNvPr>
          <p:cNvSpPr/>
          <p:nvPr/>
        </p:nvSpPr>
        <p:spPr>
          <a:xfrm>
            <a:off x="6237824" y="1881885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73D2F4C1-28DF-3C4A-9B3A-BA4F9BE96E65}"/>
              </a:ext>
            </a:extLst>
          </p:cNvPr>
          <p:cNvCxnSpPr>
            <a:cxnSpLocks/>
          </p:cNvCxnSpPr>
          <p:nvPr/>
        </p:nvCxnSpPr>
        <p:spPr>
          <a:xfrm>
            <a:off x="4380614" y="2131572"/>
            <a:ext cx="1493224" cy="1681528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803018-BFD5-4F4F-8788-59C135787089}"/>
                  </a:ext>
                </a:extLst>
              </p:cNvPr>
              <p:cNvSpPr txBox="1"/>
              <p:nvPr/>
            </p:nvSpPr>
            <p:spPr>
              <a:xfrm>
                <a:off x="7771827" y="3591892"/>
                <a:ext cx="295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2F803018-BFD5-4F4F-8788-59C1357870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71827" y="3591892"/>
                <a:ext cx="295337" cy="276999"/>
              </a:xfrm>
              <a:prstGeom prst="rect">
                <a:avLst/>
              </a:prstGeom>
              <a:blipFill>
                <a:blip r:embed="rId8"/>
                <a:stretch>
                  <a:fillRect l="-8333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84E528-0AD2-4B48-9ED0-F29F1D44106C}"/>
                  </a:ext>
                </a:extLst>
              </p:cNvPr>
              <p:cNvSpPr txBox="1"/>
              <p:nvPr/>
            </p:nvSpPr>
            <p:spPr>
              <a:xfrm>
                <a:off x="4422750" y="1176709"/>
                <a:ext cx="300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BB84E528-0AD2-4B48-9ED0-F29F1D4410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2750" y="1176709"/>
                <a:ext cx="300659" cy="276999"/>
              </a:xfrm>
              <a:prstGeom prst="rect">
                <a:avLst/>
              </a:prstGeom>
              <a:blipFill>
                <a:blip r:embed="rId9"/>
                <a:stretch>
                  <a:fillRect l="-8333" r="-416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25A4059D-5CC0-824F-BE17-4B1926C72A7E}"/>
              </a:ext>
            </a:extLst>
          </p:cNvPr>
          <p:cNvCxnSpPr/>
          <p:nvPr/>
        </p:nvCxnSpPr>
        <p:spPr>
          <a:xfrm>
            <a:off x="8483067" y="3597908"/>
            <a:ext cx="323229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FA0AB11-3472-114C-A762-44CF1FE7CF36}"/>
              </a:ext>
            </a:extLst>
          </p:cNvPr>
          <p:cNvCxnSpPr>
            <a:cxnSpLocks/>
          </p:cNvCxnSpPr>
          <p:nvPr/>
        </p:nvCxnSpPr>
        <p:spPr>
          <a:xfrm flipV="1">
            <a:off x="8486612" y="1207356"/>
            <a:ext cx="0" cy="2390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>
            <a:extLst>
              <a:ext uri="{FF2B5EF4-FFF2-40B4-BE49-F238E27FC236}">
                <a16:creationId xmlns:a16="http://schemas.microsoft.com/office/drawing/2014/main" id="{4C9BA522-86AD-8A41-BD89-7313CC2527E1}"/>
              </a:ext>
            </a:extLst>
          </p:cNvPr>
          <p:cNvSpPr/>
          <p:nvPr/>
        </p:nvSpPr>
        <p:spPr>
          <a:xfrm>
            <a:off x="8387373" y="3475635"/>
            <a:ext cx="233917" cy="223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9" name="Oval 48">
            <a:extLst>
              <a:ext uri="{FF2B5EF4-FFF2-40B4-BE49-F238E27FC236}">
                <a16:creationId xmlns:a16="http://schemas.microsoft.com/office/drawing/2014/main" id="{FDA3A010-B84F-3E47-BA58-4357DE642138}"/>
              </a:ext>
            </a:extLst>
          </p:cNvPr>
          <p:cNvSpPr/>
          <p:nvPr/>
        </p:nvSpPr>
        <p:spPr>
          <a:xfrm>
            <a:off x="9982256" y="3486402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8332919D-217F-ED40-AA0F-F680930B7BA7}"/>
              </a:ext>
            </a:extLst>
          </p:cNvPr>
          <p:cNvSpPr/>
          <p:nvPr/>
        </p:nvSpPr>
        <p:spPr>
          <a:xfrm>
            <a:off x="8379688" y="1885220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18E1DE95-8570-D842-BE4C-AE423745EEC0}"/>
              </a:ext>
            </a:extLst>
          </p:cNvPr>
          <p:cNvSpPr/>
          <p:nvPr/>
        </p:nvSpPr>
        <p:spPr>
          <a:xfrm>
            <a:off x="9980861" y="1881885"/>
            <a:ext cx="233917" cy="223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AF8484D2-F1F7-6A42-840B-A2F4619E5B8F}"/>
              </a:ext>
            </a:extLst>
          </p:cNvPr>
          <p:cNvCxnSpPr>
            <a:cxnSpLocks/>
          </p:cNvCxnSpPr>
          <p:nvPr/>
        </p:nvCxnSpPr>
        <p:spPr>
          <a:xfrm>
            <a:off x="8030075" y="1409613"/>
            <a:ext cx="3484789" cy="2504995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D3440D-E04C-524E-A1EB-D65E19762ABC}"/>
                  </a:ext>
                </a:extLst>
              </p:cNvPr>
              <p:cNvSpPr txBox="1"/>
              <p:nvPr/>
            </p:nvSpPr>
            <p:spPr>
              <a:xfrm>
                <a:off x="11514864" y="3591892"/>
                <a:ext cx="295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72D3440D-E04C-524E-A1EB-D65E19762A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14864" y="3591892"/>
                <a:ext cx="295337" cy="276999"/>
              </a:xfrm>
              <a:prstGeom prst="rect">
                <a:avLst/>
              </a:prstGeom>
              <a:blipFill>
                <a:blip r:embed="rId10"/>
                <a:stretch>
                  <a:fillRect l="-8333" r="-416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E736DC-90BF-114C-8071-EF6BCE691D70}"/>
                  </a:ext>
                </a:extLst>
              </p:cNvPr>
              <p:cNvSpPr txBox="1"/>
              <p:nvPr/>
            </p:nvSpPr>
            <p:spPr>
              <a:xfrm>
                <a:off x="8165787" y="1176709"/>
                <a:ext cx="300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42E736DC-90BF-114C-8071-EF6BCE691D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5787" y="1176709"/>
                <a:ext cx="300659" cy="276999"/>
              </a:xfrm>
              <a:prstGeom prst="rect">
                <a:avLst/>
              </a:prstGeom>
              <a:blipFill>
                <a:blip r:embed="rId11"/>
                <a:stretch>
                  <a:fillRect l="-8333" r="-416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5" name="TextBox 10">
                <a:extLst>
                  <a:ext uri="{FF2B5EF4-FFF2-40B4-BE49-F238E27FC236}">
                    <a16:creationId xmlns:a16="http://schemas.microsoft.com/office/drawing/2014/main" id="{048A8BE9-DD64-654C-8DF9-AEAEFC774A51}"/>
                  </a:ext>
                </a:extLst>
              </p:cNvPr>
              <p:cNvSpPr txBox="1"/>
              <p:nvPr/>
            </p:nvSpPr>
            <p:spPr>
              <a:xfrm>
                <a:off x="9635630" y="4049936"/>
                <a:ext cx="185339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1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 </m:t>
                    </m:r>
                  </m:oMath>
                </a14:m>
                <a:r>
                  <a:rPr lang="en-US" altLang="zh-CN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X</a:t>
                </a:r>
                <a:r>
                  <a:rPr lang="en-US" sz="2800" b="1" dirty="0">
                    <a:solidFill>
                      <a:srgbClr val="C0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OR</a:t>
                </a:r>
                <a:r>
                  <a:rPr lang="en-US" altLang="zh-CN" sz="2800" dirty="0"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2</m:t>
                        </m:r>
                      </m:sub>
                    </m:sSub>
                  </m:oMath>
                </a14:m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55" name="TextBox 10">
                <a:extLst>
                  <a:ext uri="{FF2B5EF4-FFF2-40B4-BE49-F238E27FC236}">
                    <a16:creationId xmlns:a16="http://schemas.microsoft.com/office/drawing/2014/main" id="{048A8BE9-DD64-654C-8DF9-AEAEFC774A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630" y="4049936"/>
                <a:ext cx="1853392" cy="523220"/>
              </a:xfrm>
              <a:prstGeom prst="rect">
                <a:avLst/>
              </a:prstGeom>
              <a:blipFill>
                <a:blip r:embed="rId12"/>
                <a:stretch>
                  <a:fillRect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1" name="Straight Connector 60">
            <a:extLst>
              <a:ext uri="{FF2B5EF4-FFF2-40B4-BE49-F238E27FC236}">
                <a16:creationId xmlns:a16="http://schemas.microsoft.com/office/drawing/2014/main" id="{AD1CB1C9-1273-E044-86FE-5E02EAFA2F45}"/>
              </a:ext>
            </a:extLst>
          </p:cNvPr>
          <p:cNvCxnSpPr>
            <a:cxnSpLocks/>
          </p:cNvCxnSpPr>
          <p:nvPr/>
        </p:nvCxnSpPr>
        <p:spPr>
          <a:xfrm flipH="1">
            <a:off x="8984867" y="1770685"/>
            <a:ext cx="1605835" cy="2219886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114413-3E41-2A4F-B4CC-D6F4E0128BB3}"/>
                  </a:ext>
                </a:extLst>
              </p:cNvPr>
              <p:cNvSpPr txBox="1"/>
              <p:nvPr/>
            </p:nvSpPr>
            <p:spPr>
              <a:xfrm>
                <a:off x="652074" y="1841822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E9114413-3E41-2A4F-B4CC-D6F4E0128B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2074" y="1841822"/>
                <a:ext cx="200376" cy="276999"/>
              </a:xfrm>
              <a:prstGeom prst="rect">
                <a:avLst/>
              </a:prstGeom>
              <a:blipFill>
                <a:blip r:embed="rId13"/>
                <a:stretch>
                  <a:fillRect l="-17647" r="-17647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091906E-D961-344B-8A77-40DE1AA2FF18}"/>
                  </a:ext>
                </a:extLst>
              </p:cNvPr>
              <p:cNvSpPr txBox="1"/>
              <p:nvPr/>
            </p:nvSpPr>
            <p:spPr>
              <a:xfrm>
                <a:off x="4363382" y="1841822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0091906E-D961-344B-8A77-40DE1AA2FF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3382" y="1841822"/>
                <a:ext cx="200376" cy="276999"/>
              </a:xfrm>
              <a:prstGeom prst="rect">
                <a:avLst/>
              </a:prstGeom>
              <a:blipFill>
                <a:blip r:embed="rId14"/>
                <a:stretch>
                  <a:fillRect l="-17647" r="-17647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D769D8F-C462-524C-A50D-B9BB15818BF2}"/>
                  </a:ext>
                </a:extLst>
              </p:cNvPr>
              <p:cNvSpPr txBox="1"/>
              <p:nvPr/>
            </p:nvSpPr>
            <p:spPr>
              <a:xfrm>
                <a:off x="8115740" y="1876087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D769D8F-C462-524C-A50D-B9BB15818BF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15740" y="1876087"/>
                <a:ext cx="200376" cy="276999"/>
              </a:xfrm>
              <a:prstGeom prst="rect">
                <a:avLst/>
              </a:prstGeom>
              <a:blipFill>
                <a:blip r:embed="rId15"/>
                <a:stretch>
                  <a:fillRect l="-17647" r="-23529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421DE7D-9F5B-7645-9447-89E5C7E726CB}"/>
                  </a:ext>
                </a:extLst>
              </p:cNvPr>
              <p:cNvSpPr txBox="1"/>
              <p:nvPr/>
            </p:nvSpPr>
            <p:spPr>
              <a:xfrm>
                <a:off x="662466" y="3469837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4421DE7D-9F5B-7645-9447-89E5C7E72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466" y="3469837"/>
                <a:ext cx="200376" cy="276999"/>
              </a:xfrm>
              <a:prstGeom prst="rect">
                <a:avLst/>
              </a:prstGeom>
              <a:blipFill>
                <a:blip r:embed="rId16"/>
                <a:stretch>
                  <a:fillRect l="-23529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518999-30B2-D242-8174-7214D93E7EB3}"/>
                  </a:ext>
                </a:extLst>
              </p:cNvPr>
              <p:cNvSpPr txBox="1"/>
              <p:nvPr/>
            </p:nvSpPr>
            <p:spPr>
              <a:xfrm>
                <a:off x="901903" y="3753004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D7518999-30B2-D242-8174-7214D93E7E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1903" y="3753004"/>
                <a:ext cx="200376" cy="276999"/>
              </a:xfrm>
              <a:prstGeom prst="rect">
                <a:avLst/>
              </a:prstGeom>
              <a:blipFill>
                <a:blip r:embed="rId17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8F41AE2-A31C-4545-9CF7-E285E6B5D771}"/>
                  </a:ext>
                </a:extLst>
              </p:cNvPr>
              <p:cNvSpPr txBox="1"/>
              <p:nvPr/>
            </p:nvSpPr>
            <p:spPr>
              <a:xfrm>
                <a:off x="2522209" y="3753003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F8F41AE2-A31C-4545-9CF7-E285E6B5D7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2209" y="3753003"/>
                <a:ext cx="200376" cy="276999"/>
              </a:xfrm>
              <a:prstGeom prst="rect">
                <a:avLst/>
              </a:prstGeom>
              <a:blipFill>
                <a:blip r:embed="rId18"/>
                <a:stretch>
                  <a:fillRect l="-17647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989032F-263D-E04B-BAA4-27DCA819F082}"/>
                  </a:ext>
                </a:extLst>
              </p:cNvPr>
              <p:cNvSpPr txBox="1"/>
              <p:nvPr/>
            </p:nvSpPr>
            <p:spPr>
              <a:xfrm>
                <a:off x="4661379" y="3743957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D989032F-263D-E04B-BAA4-27DCA819F0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61379" y="3743957"/>
                <a:ext cx="200376" cy="276999"/>
              </a:xfrm>
              <a:prstGeom prst="rect">
                <a:avLst/>
              </a:prstGeom>
              <a:blipFill>
                <a:blip r:embed="rId19"/>
                <a:stretch>
                  <a:fillRect l="-23529" r="-11765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D3A5ACC-7EAF-1E4C-BFCB-E5F6F4F601C1}"/>
                  </a:ext>
                </a:extLst>
              </p:cNvPr>
              <p:cNvSpPr txBox="1"/>
              <p:nvPr/>
            </p:nvSpPr>
            <p:spPr>
              <a:xfrm>
                <a:off x="6281685" y="3743956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3" name="TextBox 72">
                <a:extLst>
                  <a:ext uri="{FF2B5EF4-FFF2-40B4-BE49-F238E27FC236}">
                    <a16:creationId xmlns:a16="http://schemas.microsoft.com/office/drawing/2014/main" id="{FD3A5ACC-7EAF-1E4C-BFCB-E5F6F4F601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81685" y="3743956"/>
                <a:ext cx="200376" cy="276999"/>
              </a:xfrm>
              <a:prstGeom prst="rect">
                <a:avLst/>
              </a:prstGeom>
              <a:blipFill>
                <a:blip r:embed="rId20"/>
                <a:stretch>
                  <a:fillRect l="-17647" r="-1764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8D740B-5856-4A46-A218-B366F6D60146}"/>
                  </a:ext>
                </a:extLst>
              </p:cNvPr>
              <p:cNvSpPr txBox="1"/>
              <p:nvPr/>
            </p:nvSpPr>
            <p:spPr>
              <a:xfrm>
                <a:off x="8399908" y="3734646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4" name="TextBox 73">
                <a:extLst>
                  <a:ext uri="{FF2B5EF4-FFF2-40B4-BE49-F238E27FC236}">
                    <a16:creationId xmlns:a16="http://schemas.microsoft.com/office/drawing/2014/main" id="{7C8D740B-5856-4A46-A218-B366F6D601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9908" y="3734646"/>
                <a:ext cx="200376" cy="276999"/>
              </a:xfrm>
              <a:prstGeom prst="rect">
                <a:avLst/>
              </a:prstGeom>
              <a:blipFill>
                <a:blip r:embed="rId21"/>
                <a:stretch>
                  <a:fillRect l="-17647" r="-17647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1E9A05D-46F4-F340-95C4-77A9726FAAFC}"/>
                  </a:ext>
                </a:extLst>
              </p:cNvPr>
              <p:cNvSpPr txBox="1"/>
              <p:nvPr/>
            </p:nvSpPr>
            <p:spPr>
              <a:xfrm>
                <a:off x="10020214" y="3734645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5" name="TextBox 74">
                <a:extLst>
                  <a:ext uri="{FF2B5EF4-FFF2-40B4-BE49-F238E27FC236}">
                    <a16:creationId xmlns:a16="http://schemas.microsoft.com/office/drawing/2014/main" id="{D1E9A05D-46F4-F340-95C4-77A9726FAA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20214" y="3734645"/>
                <a:ext cx="200376" cy="276999"/>
              </a:xfrm>
              <a:prstGeom prst="rect">
                <a:avLst/>
              </a:prstGeom>
              <a:blipFill>
                <a:blip r:embed="rId22"/>
                <a:stretch>
                  <a:fillRect l="-25000" r="-25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89B697B-325A-2641-8AB3-AF36CC54BAE4}"/>
                  </a:ext>
                </a:extLst>
              </p:cNvPr>
              <p:cNvSpPr txBox="1"/>
              <p:nvPr/>
            </p:nvSpPr>
            <p:spPr>
              <a:xfrm>
                <a:off x="4441638" y="3464349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6" name="TextBox 75">
                <a:extLst>
                  <a:ext uri="{FF2B5EF4-FFF2-40B4-BE49-F238E27FC236}">
                    <a16:creationId xmlns:a16="http://schemas.microsoft.com/office/drawing/2014/main" id="{189B697B-325A-2641-8AB3-AF36CC54BAE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41638" y="3464349"/>
                <a:ext cx="200376" cy="276999"/>
              </a:xfrm>
              <a:prstGeom prst="rect">
                <a:avLst/>
              </a:prstGeom>
              <a:blipFill>
                <a:blip r:embed="rId23"/>
                <a:stretch>
                  <a:fillRect l="-17647" r="-1764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FFE6C5-2EA5-D44D-9B86-413486CBD97F}"/>
                  </a:ext>
                </a:extLst>
              </p:cNvPr>
              <p:cNvSpPr txBox="1"/>
              <p:nvPr/>
            </p:nvSpPr>
            <p:spPr>
              <a:xfrm>
                <a:off x="8160193" y="3464349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77" name="TextBox 76">
                <a:extLst>
                  <a:ext uri="{FF2B5EF4-FFF2-40B4-BE49-F238E27FC236}">
                    <a16:creationId xmlns:a16="http://schemas.microsoft.com/office/drawing/2014/main" id="{75FFE6C5-2EA5-D44D-9B86-413486CBD9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60193" y="3464349"/>
                <a:ext cx="200376" cy="276999"/>
              </a:xfrm>
              <a:prstGeom prst="rect">
                <a:avLst/>
              </a:prstGeom>
              <a:blipFill>
                <a:blip r:embed="rId23"/>
                <a:stretch>
                  <a:fillRect l="-17647" r="-1764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01472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E8DAAB-506E-46FF-A6B6-011DF4D2F5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Solution to the XOR problem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7FB91E-8B12-4F56-A841-FE4B1FF557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6119" y="1153479"/>
            <a:ext cx="9089344" cy="1407600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XOR </a:t>
            </a:r>
            <a:r>
              <a:rPr lang="en-US" altLang="zh-CN" b="1" dirty="0"/>
              <a:t>cannot</a:t>
            </a:r>
            <a:r>
              <a:rPr lang="en-US" altLang="zh-CN" dirty="0"/>
              <a:t> be calculated by a single perceptron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XOR </a:t>
            </a:r>
            <a:r>
              <a:rPr lang="en-US" altLang="zh-CN" b="1" dirty="0"/>
              <a:t>can</a:t>
            </a:r>
            <a:r>
              <a:rPr lang="en-US" altLang="zh-CN" dirty="0"/>
              <a:t> be calculated by a layered network of units 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E311697-1C03-4FC7-BC1F-35BA8DCC9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15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0AB7F508-8C32-4FFF-967E-519C67E0A0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8134774"/>
                  </p:ext>
                </p:extLst>
              </p:nvPr>
            </p:nvGraphicFramePr>
            <p:xfrm>
              <a:off x="686037" y="2892175"/>
              <a:ext cx="1299588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196">
                      <a:extLst>
                        <a:ext uri="{9D8B030D-6E8A-4147-A177-3AD203B41FA5}">
                          <a16:colId xmlns:a16="http://schemas.microsoft.com/office/drawing/2014/main" val="4142456163"/>
                        </a:ext>
                      </a:extLst>
                    </a:gridCol>
                    <a:gridCol w="433196">
                      <a:extLst>
                        <a:ext uri="{9D8B030D-6E8A-4147-A177-3AD203B41FA5}">
                          <a16:colId xmlns:a16="http://schemas.microsoft.com/office/drawing/2014/main" val="3263402389"/>
                        </a:ext>
                      </a:extLst>
                    </a:gridCol>
                    <a:gridCol w="433196">
                      <a:extLst>
                        <a:ext uri="{9D8B030D-6E8A-4147-A177-3AD203B41FA5}">
                          <a16:colId xmlns:a16="http://schemas.microsoft.com/office/drawing/2014/main" val="1613096130"/>
                        </a:ext>
                      </a:extLst>
                    </a:gridCol>
                  </a:tblGrid>
                  <a:tr h="43549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XOR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2867088"/>
                      </a:ext>
                    </a:extLst>
                  </a:tr>
                  <a:tr h="435490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24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5715596"/>
                      </a:ext>
                    </a:extLst>
                  </a:tr>
                  <a:tr h="435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173106"/>
                      </a:ext>
                    </a:extLst>
                  </a:tr>
                  <a:tr h="435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046145"/>
                      </a:ext>
                    </a:extLst>
                  </a:tr>
                  <a:tr h="435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1700649"/>
                      </a:ext>
                    </a:extLst>
                  </a:tr>
                  <a:tr h="43549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201651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0AB7F508-8C32-4FFF-967E-519C67E0A0B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38134774"/>
                  </p:ext>
                </p:extLst>
              </p:nvPr>
            </p:nvGraphicFramePr>
            <p:xfrm>
              <a:off x="686037" y="2892175"/>
              <a:ext cx="1299588" cy="2743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433196">
                      <a:extLst>
                        <a:ext uri="{9D8B030D-6E8A-4147-A177-3AD203B41FA5}">
                          <a16:colId xmlns:a16="http://schemas.microsoft.com/office/drawing/2014/main" val="4142456163"/>
                        </a:ext>
                      </a:extLst>
                    </a:gridCol>
                    <a:gridCol w="433196">
                      <a:extLst>
                        <a:ext uri="{9D8B030D-6E8A-4147-A177-3AD203B41FA5}">
                          <a16:colId xmlns:a16="http://schemas.microsoft.com/office/drawing/2014/main" val="3263402389"/>
                        </a:ext>
                      </a:extLst>
                    </a:gridCol>
                    <a:gridCol w="433196">
                      <a:extLst>
                        <a:ext uri="{9D8B030D-6E8A-4147-A177-3AD203B41FA5}">
                          <a16:colId xmlns:a16="http://schemas.microsoft.com/office/drawing/2014/main" val="1613096130"/>
                        </a:ext>
                      </a:extLst>
                    </a:gridCol>
                  </a:tblGrid>
                  <a:tr h="457200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>
                              <a:solidFill>
                                <a:schemeClr val="tx1"/>
                              </a:solidFill>
                            </a:rPr>
                            <a:t>XOR</a:t>
                          </a:r>
                          <a:endParaRPr lang="zh-CN" altLang="en-US" sz="24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012867088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41" t="-111111" r="-205882" b="-4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0000" t="-111111" r="-100000" b="-43611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05882" t="-111111" r="-2941" b="-43611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24571559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56173106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842046145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81700649"/>
                      </a:ext>
                    </a:extLst>
                  </a:tr>
                  <a:tr h="45720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1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400" dirty="0"/>
                            <a:t>0</a:t>
                          </a:r>
                          <a:endParaRPr lang="zh-CN" altLang="en-US" sz="24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32016512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85A95EC7-A0AA-D74B-B736-D793CB6F70D2}"/>
                  </a:ext>
                </a:extLst>
              </p:cNvPr>
              <p:cNvSpPr/>
              <p:nvPr/>
            </p:nvSpPr>
            <p:spPr bwMode="auto">
              <a:xfrm>
                <a:off x="2402080" y="2850154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0">
                <a:extLst>
                  <a:ext uri="{FF2B5EF4-FFF2-40B4-BE49-F238E27FC236}">
                    <a16:creationId xmlns:a16="http://schemas.microsoft.com/office/drawing/2014/main" id="{85A95EC7-A0AA-D74B-B736-D793CB6F70D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080" y="2850154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24">
                <a:extLst>
                  <a:ext uri="{FF2B5EF4-FFF2-40B4-BE49-F238E27FC236}">
                    <a16:creationId xmlns:a16="http://schemas.microsoft.com/office/drawing/2014/main" id="{66ED7B75-01EE-1946-890B-B2F96B68D2BB}"/>
                  </a:ext>
                </a:extLst>
              </p:cNvPr>
              <p:cNvSpPr/>
              <p:nvPr/>
            </p:nvSpPr>
            <p:spPr bwMode="auto">
              <a:xfrm>
                <a:off x="2402080" y="3862993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1" name="Oval 24">
                <a:extLst>
                  <a:ext uri="{FF2B5EF4-FFF2-40B4-BE49-F238E27FC236}">
                    <a16:creationId xmlns:a16="http://schemas.microsoft.com/office/drawing/2014/main" id="{66ED7B75-01EE-1946-890B-B2F96B68D2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02080" y="3862993"/>
                <a:ext cx="726666" cy="75054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33">
            <a:extLst>
              <a:ext uri="{FF2B5EF4-FFF2-40B4-BE49-F238E27FC236}">
                <a16:creationId xmlns:a16="http://schemas.microsoft.com/office/drawing/2014/main" id="{5BA905C8-DC07-A243-B431-4A20E52CACC7}"/>
              </a:ext>
            </a:extLst>
          </p:cNvPr>
          <p:cNvSpPr/>
          <p:nvPr/>
        </p:nvSpPr>
        <p:spPr bwMode="auto">
          <a:xfrm>
            <a:off x="2357068" y="4944228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6" name="Straight Arrow Connector 55">
            <a:extLst>
              <a:ext uri="{FF2B5EF4-FFF2-40B4-BE49-F238E27FC236}">
                <a16:creationId xmlns:a16="http://schemas.microsoft.com/office/drawing/2014/main" id="{F0EDADB0-07E4-7D42-982B-573CF2ADE815}"/>
              </a:ext>
            </a:extLst>
          </p:cNvPr>
          <p:cNvCxnSpPr>
            <a:cxnSpLocks/>
            <a:stCxn id="12" idx="6"/>
            <a:endCxn id="22" idx="1"/>
          </p:cNvCxnSpPr>
          <p:nvPr/>
        </p:nvCxnSpPr>
        <p:spPr bwMode="auto">
          <a:xfrm flipV="1">
            <a:off x="3162917" y="4238266"/>
            <a:ext cx="886560" cy="10812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37">
            <a:extLst>
              <a:ext uri="{FF2B5EF4-FFF2-40B4-BE49-F238E27FC236}">
                <a16:creationId xmlns:a16="http://schemas.microsoft.com/office/drawing/2014/main" id="{8C8F9373-84F8-8E49-8DAB-29BA638669C4}"/>
              </a:ext>
            </a:extLst>
          </p:cNvPr>
          <p:cNvCxnSpPr>
            <a:cxnSpLocks/>
            <a:stCxn id="9" idx="6"/>
            <a:endCxn id="22" idx="1"/>
          </p:cNvCxnSpPr>
          <p:nvPr/>
        </p:nvCxnSpPr>
        <p:spPr bwMode="auto">
          <a:xfrm>
            <a:off x="3172579" y="3225428"/>
            <a:ext cx="876898" cy="10128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38">
            <a:extLst>
              <a:ext uri="{FF2B5EF4-FFF2-40B4-BE49-F238E27FC236}">
                <a16:creationId xmlns:a16="http://schemas.microsoft.com/office/drawing/2014/main" id="{9B7E7783-B758-3E41-BE20-57EB0DB4D8D2}"/>
              </a:ext>
            </a:extLst>
          </p:cNvPr>
          <p:cNvCxnSpPr>
            <a:cxnSpLocks/>
            <a:stCxn id="11" idx="6"/>
            <a:endCxn id="22" idx="1"/>
          </p:cNvCxnSpPr>
          <p:nvPr/>
        </p:nvCxnSpPr>
        <p:spPr bwMode="auto">
          <a:xfrm flipV="1">
            <a:off x="3128746" y="4238266"/>
            <a:ext cx="920731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295A1831-468B-3841-84AD-002AAB5E6E70}"/>
                  </a:ext>
                </a:extLst>
              </p:cNvPr>
              <p:cNvSpPr txBox="1"/>
              <p:nvPr/>
            </p:nvSpPr>
            <p:spPr>
              <a:xfrm>
                <a:off x="3210961" y="2892175"/>
                <a:ext cx="52510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24">
                <a:extLst>
                  <a:ext uri="{FF2B5EF4-FFF2-40B4-BE49-F238E27FC236}">
                    <a16:creationId xmlns:a16="http://schemas.microsoft.com/office/drawing/2014/main" id="{295A1831-468B-3841-84AD-002AAB5E6E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0961" y="2892175"/>
                <a:ext cx="525109" cy="430887"/>
              </a:xfrm>
              <a:prstGeom prst="rect">
                <a:avLst/>
              </a:prstGeom>
              <a:blipFill>
                <a:blip r:embed="rId6"/>
                <a:stretch>
                  <a:fillRect l="-4651" r="-2326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3AB31069-18C3-1941-81D7-6E017A2FE393}"/>
                  </a:ext>
                </a:extLst>
              </p:cNvPr>
              <p:cNvSpPr txBox="1"/>
              <p:nvPr/>
            </p:nvSpPr>
            <p:spPr>
              <a:xfrm>
                <a:off x="3141461" y="3756124"/>
                <a:ext cx="53194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0" name="文本框 25">
                <a:extLst>
                  <a:ext uri="{FF2B5EF4-FFF2-40B4-BE49-F238E27FC236}">
                    <a16:creationId xmlns:a16="http://schemas.microsoft.com/office/drawing/2014/main" id="{3AB31069-18C3-1941-81D7-6E017A2FE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41461" y="3756124"/>
                <a:ext cx="531940" cy="430887"/>
              </a:xfrm>
              <a:prstGeom prst="rect">
                <a:avLst/>
              </a:prstGeom>
              <a:blipFill>
                <a:blip r:embed="rId7"/>
                <a:stretch>
                  <a:fillRect l="-4651" r="-2326" b="-171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8">
                <a:extLst>
                  <a:ext uri="{FF2B5EF4-FFF2-40B4-BE49-F238E27FC236}">
                    <a16:creationId xmlns:a16="http://schemas.microsoft.com/office/drawing/2014/main" id="{40610343-1BA1-8A43-9E6A-2D61B79F1C12}"/>
                  </a:ext>
                </a:extLst>
              </p:cNvPr>
              <p:cNvSpPr txBox="1"/>
              <p:nvPr/>
            </p:nvSpPr>
            <p:spPr>
              <a:xfrm>
                <a:off x="3099955" y="4689909"/>
                <a:ext cx="328459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1" name="文本框 28">
                <a:extLst>
                  <a:ext uri="{FF2B5EF4-FFF2-40B4-BE49-F238E27FC236}">
                    <a16:creationId xmlns:a16="http://schemas.microsoft.com/office/drawing/2014/main" id="{40610343-1BA1-8A43-9E6A-2D61B79F1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9955" y="4689909"/>
                <a:ext cx="328459" cy="430887"/>
              </a:xfrm>
              <a:prstGeom prst="rect">
                <a:avLst/>
              </a:prstGeom>
              <a:blipFill>
                <a:blip r:embed="rId8"/>
                <a:stretch>
                  <a:fillRect l="-19231" r="-19231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矩形 6">
                <a:extLst>
                  <a:ext uri="{FF2B5EF4-FFF2-40B4-BE49-F238E27FC236}">
                    <a16:creationId xmlns:a16="http://schemas.microsoft.com/office/drawing/2014/main" id="{D26DDF18-D66B-4143-82A3-5BEDDC1D1FAB}"/>
                  </a:ext>
                </a:extLst>
              </p:cNvPr>
              <p:cNvSpPr/>
              <p:nvPr/>
            </p:nvSpPr>
            <p:spPr>
              <a:xfrm>
                <a:off x="4049477" y="3897747"/>
                <a:ext cx="851770" cy="681037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400" b="0" i="0" smtClean="0">
                          <a:latin typeface="Cambria Math" panose="02040503050406030204" pitchFamily="18" charset="0"/>
                        </a:rPr>
                        <m:t>ReLU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矩形 6">
                <a:extLst>
                  <a:ext uri="{FF2B5EF4-FFF2-40B4-BE49-F238E27FC236}">
                    <a16:creationId xmlns:a16="http://schemas.microsoft.com/office/drawing/2014/main" id="{D26DDF18-D66B-4143-82A3-5BEDDC1D1F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9477" y="3897747"/>
                <a:ext cx="851770" cy="681037"/>
              </a:xfrm>
              <a:prstGeom prst="rect">
                <a:avLst/>
              </a:prstGeom>
              <a:blipFill>
                <a:blip r:embed="rId9"/>
                <a:stretch>
                  <a:fillRect l="-73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E25B2F-0C35-594E-96F7-76404C98C339}"/>
                  </a:ext>
                </a:extLst>
              </p:cNvPr>
              <p:cNvSpPr txBox="1"/>
              <p:nvPr/>
            </p:nvSpPr>
            <p:spPr>
              <a:xfrm>
                <a:off x="5179952" y="4007432"/>
                <a:ext cx="441251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26" name="TextBox 25">
                <a:extLst>
                  <a:ext uri="{FF2B5EF4-FFF2-40B4-BE49-F238E27FC236}">
                    <a16:creationId xmlns:a16="http://schemas.microsoft.com/office/drawing/2014/main" id="{76E25B2F-0C35-594E-96F7-76404C98C3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9952" y="4007432"/>
                <a:ext cx="441251" cy="461665"/>
              </a:xfrm>
              <a:prstGeom prst="rect">
                <a:avLst/>
              </a:prstGeom>
              <a:blipFill>
                <a:blip r:embed="rId10"/>
                <a:stretch>
                  <a:fillRect b="-135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38">
            <a:extLst>
              <a:ext uri="{FF2B5EF4-FFF2-40B4-BE49-F238E27FC236}">
                <a16:creationId xmlns:a16="http://schemas.microsoft.com/office/drawing/2014/main" id="{6C2554C5-C7EE-C948-A6FD-12D2B39E6F2B}"/>
              </a:ext>
            </a:extLst>
          </p:cNvPr>
          <p:cNvCxnSpPr>
            <a:cxnSpLocks/>
            <a:stCxn id="22" idx="3"/>
            <a:endCxn id="26" idx="1"/>
          </p:cNvCxnSpPr>
          <p:nvPr/>
        </p:nvCxnSpPr>
        <p:spPr bwMode="auto">
          <a:xfrm flipV="1">
            <a:off x="4901247" y="4238265"/>
            <a:ext cx="278705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F3700E6E-74E6-ED47-9E38-0FCE10CFC4D6}"/>
                  </a:ext>
                </a:extLst>
              </p:cNvPr>
              <p:cNvSpPr/>
              <p:nvPr/>
            </p:nvSpPr>
            <p:spPr bwMode="auto">
              <a:xfrm>
                <a:off x="6665145" y="2778936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8" name="Oval 20">
                <a:extLst>
                  <a:ext uri="{FF2B5EF4-FFF2-40B4-BE49-F238E27FC236}">
                    <a16:creationId xmlns:a16="http://schemas.microsoft.com/office/drawing/2014/main" id="{F3700E6E-74E6-ED47-9E38-0FCE10CFC4D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5145" y="2778936"/>
                <a:ext cx="770499" cy="75054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24">
                <a:extLst>
                  <a:ext uri="{FF2B5EF4-FFF2-40B4-BE49-F238E27FC236}">
                    <a16:creationId xmlns:a16="http://schemas.microsoft.com/office/drawing/2014/main" id="{5AC1D508-2D3D-D94D-A3B1-5D9189CA776A}"/>
                  </a:ext>
                </a:extLst>
              </p:cNvPr>
              <p:cNvSpPr/>
              <p:nvPr/>
            </p:nvSpPr>
            <p:spPr bwMode="auto">
              <a:xfrm>
                <a:off x="6665145" y="3791775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9" name="Oval 24">
                <a:extLst>
                  <a:ext uri="{FF2B5EF4-FFF2-40B4-BE49-F238E27FC236}">
                    <a16:creationId xmlns:a16="http://schemas.microsoft.com/office/drawing/2014/main" id="{5AC1D508-2D3D-D94D-A3B1-5D9189CA77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65145" y="3791775"/>
                <a:ext cx="726666" cy="750547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Oval 33">
            <a:extLst>
              <a:ext uri="{FF2B5EF4-FFF2-40B4-BE49-F238E27FC236}">
                <a16:creationId xmlns:a16="http://schemas.microsoft.com/office/drawing/2014/main" id="{1FF399AD-EF88-8049-AC74-3E31C3A96CC9}"/>
              </a:ext>
            </a:extLst>
          </p:cNvPr>
          <p:cNvSpPr/>
          <p:nvPr/>
        </p:nvSpPr>
        <p:spPr bwMode="auto">
          <a:xfrm>
            <a:off x="6620133" y="4873010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31" name="Straight Arrow Connector 55">
            <a:extLst>
              <a:ext uri="{FF2B5EF4-FFF2-40B4-BE49-F238E27FC236}">
                <a16:creationId xmlns:a16="http://schemas.microsoft.com/office/drawing/2014/main" id="{F1F35042-4775-834D-B4AF-24C36BAFD757}"/>
              </a:ext>
            </a:extLst>
          </p:cNvPr>
          <p:cNvCxnSpPr>
            <a:cxnSpLocks/>
            <a:stCxn id="30" idx="6"/>
            <a:endCxn id="37" idx="1"/>
          </p:cNvCxnSpPr>
          <p:nvPr/>
        </p:nvCxnSpPr>
        <p:spPr bwMode="auto">
          <a:xfrm flipV="1">
            <a:off x="7425982" y="3167390"/>
            <a:ext cx="1546817" cy="208089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3C0F268B-D529-8D45-A503-54B5021B22FA}"/>
              </a:ext>
            </a:extLst>
          </p:cNvPr>
          <p:cNvCxnSpPr>
            <a:cxnSpLocks/>
            <a:stCxn id="28" idx="6"/>
            <a:endCxn id="37" idx="1"/>
          </p:cNvCxnSpPr>
          <p:nvPr/>
        </p:nvCxnSpPr>
        <p:spPr bwMode="auto">
          <a:xfrm>
            <a:off x="7435644" y="3154210"/>
            <a:ext cx="1537155" cy="131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8">
            <a:extLst>
              <a:ext uri="{FF2B5EF4-FFF2-40B4-BE49-F238E27FC236}">
                <a16:creationId xmlns:a16="http://schemas.microsoft.com/office/drawing/2014/main" id="{6D6888C9-B065-CD4F-B2B3-B675EB38E9E1}"/>
              </a:ext>
            </a:extLst>
          </p:cNvPr>
          <p:cNvCxnSpPr>
            <a:cxnSpLocks/>
            <a:stCxn id="29" idx="6"/>
            <a:endCxn id="37" idx="1"/>
          </p:cNvCxnSpPr>
          <p:nvPr/>
        </p:nvCxnSpPr>
        <p:spPr bwMode="auto">
          <a:xfrm flipV="1">
            <a:off x="7391811" y="3167390"/>
            <a:ext cx="1580988" cy="999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24">
                <a:extLst>
                  <a:ext uri="{FF2B5EF4-FFF2-40B4-BE49-F238E27FC236}">
                    <a16:creationId xmlns:a16="http://schemas.microsoft.com/office/drawing/2014/main" id="{821E573A-2F51-C549-9DDF-54BE9E657F1F}"/>
                  </a:ext>
                </a:extLst>
              </p:cNvPr>
              <p:cNvSpPr txBox="1"/>
              <p:nvPr/>
            </p:nvSpPr>
            <p:spPr>
              <a:xfrm>
                <a:off x="7852552" y="2891496"/>
                <a:ext cx="5251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24">
                <a:extLst>
                  <a:ext uri="{FF2B5EF4-FFF2-40B4-BE49-F238E27FC236}">
                    <a16:creationId xmlns:a16="http://schemas.microsoft.com/office/drawing/2014/main" id="{821E573A-2F51-C549-9DDF-54BE9E657F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52552" y="2891496"/>
                <a:ext cx="525109" cy="276999"/>
              </a:xfrm>
              <a:prstGeom prst="rect">
                <a:avLst/>
              </a:prstGeom>
              <a:blipFill>
                <a:blip r:embed="rId13"/>
                <a:stretch>
                  <a:fillRect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25">
                <a:extLst>
                  <a:ext uri="{FF2B5EF4-FFF2-40B4-BE49-F238E27FC236}">
                    <a16:creationId xmlns:a16="http://schemas.microsoft.com/office/drawing/2014/main" id="{54EE9A94-E2CA-834D-A3CA-D03EE88AB666}"/>
                  </a:ext>
                </a:extLst>
              </p:cNvPr>
              <p:cNvSpPr txBox="1"/>
              <p:nvPr/>
            </p:nvSpPr>
            <p:spPr>
              <a:xfrm>
                <a:off x="7883647" y="3224329"/>
                <a:ext cx="43415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25">
                <a:extLst>
                  <a:ext uri="{FF2B5EF4-FFF2-40B4-BE49-F238E27FC236}">
                    <a16:creationId xmlns:a16="http://schemas.microsoft.com/office/drawing/2014/main" id="{54EE9A94-E2CA-834D-A3CA-D03EE88AB6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3647" y="3224329"/>
                <a:ext cx="434157" cy="276999"/>
              </a:xfrm>
              <a:prstGeom prst="rect">
                <a:avLst/>
              </a:prstGeom>
              <a:blipFill>
                <a:blip r:embed="rId14"/>
                <a:stretch>
                  <a:fillRect l="-2857" r="-285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B1AECACC-33EA-D649-BD9D-EBBFB5DEF54F}"/>
                  </a:ext>
                </a:extLst>
              </p:cNvPr>
              <p:cNvSpPr txBox="1"/>
              <p:nvPr/>
            </p:nvSpPr>
            <p:spPr>
              <a:xfrm>
                <a:off x="7416588" y="4555769"/>
                <a:ext cx="3284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B1AECACC-33EA-D649-BD9D-EBBFB5DEF5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16588" y="4555769"/>
                <a:ext cx="328459" cy="276999"/>
              </a:xfrm>
              <a:prstGeom prst="rect">
                <a:avLst/>
              </a:prstGeom>
              <a:blipFill>
                <a:blip r:embed="rId15"/>
                <a:stretch>
                  <a:fillRect l="-11111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矩形 6">
                <a:extLst>
                  <a:ext uri="{FF2B5EF4-FFF2-40B4-BE49-F238E27FC236}">
                    <a16:creationId xmlns:a16="http://schemas.microsoft.com/office/drawing/2014/main" id="{F68499EC-3318-2D45-A953-C4F9D07DD098}"/>
                  </a:ext>
                </a:extLst>
              </p:cNvPr>
              <p:cNvSpPr/>
              <p:nvPr/>
            </p:nvSpPr>
            <p:spPr>
              <a:xfrm>
                <a:off x="8972799" y="2905780"/>
                <a:ext cx="652663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矩形 6">
                <a:extLst>
                  <a:ext uri="{FF2B5EF4-FFF2-40B4-BE49-F238E27FC236}">
                    <a16:creationId xmlns:a16="http://schemas.microsoft.com/office/drawing/2014/main" id="{F68499EC-3318-2D45-A953-C4F9D07DD0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799" y="2905780"/>
                <a:ext cx="652663" cy="523220"/>
              </a:xfrm>
              <a:prstGeom prst="rect">
                <a:avLst/>
              </a:prstGeom>
              <a:blipFill>
                <a:blip r:embed="rId16"/>
                <a:stretch>
                  <a:fillRect l="-5769" b="-46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49301BE9-5049-9F41-BDDE-21F47E137344}"/>
              </a:ext>
            </a:extLst>
          </p:cNvPr>
          <p:cNvCxnSpPr>
            <a:cxnSpLocks/>
            <a:stCxn id="37" idx="3"/>
          </p:cNvCxnSpPr>
          <p:nvPr/>
        </p:nvCxnSpPr>
        <p:spPr bwMode="auto">
          <a:xfrm>
            <a:off x="9625462" y="3167390"/>
            <a:ext cx="976107" cy="45940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0A8A363-94AC-014F-8F71-38AA8E6821B7}"/>
              </a:ext>
            </a:extLst>
          </p:cNvPr>
          <p:cNvSpPr txBox="1"/>
          <p:nvPr/>
        </p:nvSpPr>
        <p:spPr>
          <a:xfrm>
            <a:off x="3407431" y="5816528"/>
            <a:ext cx="88656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SLP</a:t>
            </a:r>
            <a:endParaRPr lang="en-CN" sz="28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C208404-946A-E744-9972-17659F5D6083}"/>
              </a:ext>
            </a:extLst>
          </p:cNvPr>
          <p:cNvSpPr txBox="1"/>
          <p:nvPr/>
        </p:nvSpPr>
        <p:spPr>
          <a:xfrm>
            <a:off x="7240626" y="5816528"/>
            <a:ext cx="41843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/>
              <a:t>NN: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three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ReLU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units</a:t>
            </a:r>
            <a:endParaRPr lang="en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9" name="矩形 6">
                <a:extLst>
                  <a:ext uri="{FF2B5EF4-FFF2-40B4-BE49-F238E27FC236}">
                    <a16:creationId xmlns:a16="http://schemas.microsoft.com/office/drawing/2014/main" id="{5D33A853-CB88-3540-A8FB-77806A306EA2}"/>
                  </a:ext>
                </a:extLst>
              </p:cNvPr>
              <p:cNvSpPr/>
              <p:nvPr/>
            </p:nvSpPr>
            <p:spPr>
              <a:xfrm>
                <a:off x="8972799" y="3905438"/>
                <a:ext cx="652663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9" name="矩形 6">
                <a:extLst>
                  <a:ext uri="{FF2B5EF4-FFF2-40B4-BE49-F238E27FC236}">
                    <a16:creationId xmlns:a16="http://schemas.microsoft.com/office/drawing/2014/main" id="{5D33A853-CB88-3540-A8FB-77806A306EA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72799" y="3905438"/>
                <a:ext cx="652663" cy="523220"/>
              </a:xfrm>
              <a:prstGeom prst="rect">
                <a:avLst/>
              </a:prstGeom>
              <a:blipFill>
                <a:blip r:embed="rId17"/>
                <a:stretch>
                  <a:fillRect l="-5769"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0" name="Straight Arrow Connector 55">
            <a:extLst>
              <a:ext uri="{FF2B5EF4-FFF2-40B4-BE49-F238E27FC236}">
                <a16:creationId xmlns:a16="http://schemas.microsoft.com/office/drawing/2014/main" id="{94525405-40B9-A145-93D6-30B287CC5580}"/>
              </a:ext>
            </a:extLst>
          </p:cNvPr>
          <p:cNvCxnSpPr>
            <a:cxnSpLocks/>
            <a:stCxn id="30" idx="6"/>
            <a:endCxn id="79" idx="1"/>
          </p:cNvCxnSpPr>
          <p:nvPr/>
        </p:nvCxnSpPr>
        <p:spPr bwMode="auto">
          <a:xfrm flipV="1">
            <a:off x="7425982" y="4167048"/>
            <a:ext cx="1546817" cy="108123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1" name="Straight Arrow Connector 37">
            <a:extLst>
              <a:ext uri="{FF2B5EF4-FFF2-40B4-BE49-F238E27FC236}">
                <a16:creationId xmlns:a16="http://schemas.microsoft.com/office/drawing/2014/main" id="{E8487F81-09D1-F343-89F8-05615FF38CBA}"/>
              </a:ext>
            </a:extLst>
          </p:cNvPr>
          <p:cNvCxnSpPr>
            <a:cxnSpLocks/>
            <a:stCxn id="28" idx="6"/>
            <a:endCxn id="79" idx="1"/>
          </p:cNvCxnSpPr>
          <p:nvPr/>
        </p:nvCxnSpPr>
        <p:spPr bwMode="auto">
          <a:xfrm>
            <a:off x="7435644" y="3154210"/>
            <a:ext cx="1537155" cy="10128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38">
            <a:extLst>
              <a:ext uri="{FF2B5EF4-FFF2-40B4-BE49-F238E27FC236}">
                <a16:creationId xmlns:a16="http://schemas.microsoft.com/office/drawing/2014/main" id="{70201254-C468-D24A-B33C-DC5117CE4B2C}"/>
              </a:ext>
            </a:extLst>
          </p:cNvPr>
          <p:cNvCxnSpPr>
            <a:cxnSpLocks/>
            <a:stCxn id="29" idx="6"/>
            <a:endCxn id="79" idx="1"/>
          </p:cNvCxnSpPr>
          <p:nvPr/>
        </p:nvCxnSpPr>
        <p:spPr bwMode="auto">
          <a:xfrm flipV="1">
            <a:off x="7391811" y="4167048"/>
            <a:ext cx="158098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AD0324D0-A4E4-A540-9362-99D373C35AAD}"/>
              </a:ext>
            </a:extLst>
          </p:cNvPr>
          <p:cNvCxnSpPr>
            <a:cxnSpLocks/>
            <a:stCxn id="79" idx="3"/>
          </p:cNvCxnSpPr>
          <p:nvPr/>
        </p:nvCxnSpPr>
        <p:spPr bwMode="auto">
          <a:xfrm flipV="1">
            <a:off x="9625462" y="3626797"/>
            <a:ext cx="976107" cy="5402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97" name="Oval 33">
            <a:extLst>
              <a:ext uri="{FF2B5EF4-FFF2-40B4-BE49-F238E27FC236}">
                <a16:creationId xmlns:a16="http://schemas.microsoft.com/office/drawing/2014/main" id="{4EFA0FD2-AE4D-3B4C-B522-0394F2769E4F}"/>
              </a:ext>
            </a:extLst>
          </p:cNvPr>
          <p:cNvSpPr/>
          <p:nvPr/>
        </p:nvSpPr>
        <p:spPr bwMode="auto">
          <a:xfrm>
            <a:off x="8819613" y="4886190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98" name="Straight Arrow Connector 55">
            <a:extLst>
              <a:ext uri="{FF2B5EF4-FFF2-40B4-BE49-F238E27FC236}">
                <a16:creationId xmlns:a16="http://schemas.microsoft.com/office/drawing/2014/main" id="{00D90BE5-7FAE-2A40-937E-18B1AD1B1FFC}"/>
              </a:ext>
            </a:extLst>
          </p:cNvPr>
          <p:cNvCxnSpPr>
            <a:cxnSpLocks/>
            <a:stCxn id="97" idx="6"/>
          </p:cNvCxnSpPr>
          <p:nvPr/>
        </p:nvCxnSpPr>
        <p:spPr bwMode="auto">
          <a:xfrm flipV="1">
            <a:off x="9625462" y="3892155"/>
            <a:ext cx="1082525" cy="136930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25">
                <a:extLst>
                  <a:ext uri="{FF2B5EF4-FFF2-40B4-BE49-F238E27FC236}">
                    <a16:creationId xmlns:a16="http://schemas.microsoft.com/office/drawing/2014/main" id="{03459A26-6CD0-7147-BAB0-0DB40FC0F36D}"/>
                  </a:ext>
                </a:extLst>
              </p:cNvPr>
              <p:cNvSpPr txBox="1"/>
              <p:nvPr/>
            </p:nvSpPr>
            <p:spPr>
              <a:xfrm>
                <a:off x="7498403" y="3568000"/>
                <a:ext cx="439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文本框 25">
                <a:extLst>
                  <a:ext uri="{FF2B5EF4-FFF2-40B4-BE49-F238E27FC236}">
                    <a16:creationId xmlns:a16="http://schemas.microsoft.com/office/drawing/2014/main" id="{03459A26-6CD0-7147-BAB0-0DB40FC0F3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98403" y="3568000"/>
                <a:ext cx="439479" cy="276999"/>
              </a:xfrm>
              <a:prstGeom prst="rect">
                <a:avLst/>
              </a:prstGeom>
              <a:blipFill>
                <a:blip r:embed="rId18"/>
                <a:stretch>
                  <a:fillRect l="-5714" r="-285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25">
                <a:extLst>
                  <a:ext uri="{FF2B5EF4-FFF2-40B4-BE49-F238E27FC236}">
                    <a16:creationId xmlns:a16="http://schemas.microsoft.com/office/drawing/2014/main" id="{BBF1299E-302B-C546-9882-BE6BE0DC9D7E}"/>
                  </a:ext>
                </a:extLst>
              </p:cNvPr>
              <p:cNvSpPr txBox="1"/>
              <p:nvPr/>
            </p:nvSpPr>
            <p:spPr>
              <a:xfrm>
                <a:off x="7503368" y="4086199"/>
                <a:ext cx="4394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文本框 25">
                <a:extLst>
                  <a:ext uri="{FF2B5EF4-FFF2-40B4-BE49-F238E27FC236}">
                    <a16:creationId xmlns:a16="http://schemas.microsoft.com/office/drawing/2014/main" id="{BBF1299E-302B-C546-9882-BE6BE0DC9D7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03368" y="4086199"/>
                <a:ext cx="439479" cy="276999"/>
              </a:xfrm>
              <a:prstGeom prst="rect">
                <a:avLst/>
              </a:prstGeom>
              <a:blipFill>
                <a:blip r:embed="rId19"/>
                <a:stretch>
                  <a:fillRect l="-2778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5" name="文本框 28">
                <a:extLst>
                  <a:ext uri="{FF2B5EF4-FFF2-40B4-BE49-F238E27FC236}">
                    <a16:creationId xmlns:a16="http://schemas.microsoft.com/office/drawing/2014/main" id="{2C105A71-7565-7243-908C-DAE353E7C524}"/>
                  </a:ext>
                </a:extLst>
              </p:cNvPr>
              <p:cNvSpPr txBox="1"/>
              <p:nvPr/>
            </p:nvSpPr>
            <p:spPr>
              <a:xfrm>
                <a:off x="8233812" y="4569166"/>
                <a:ext cx="3284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5" name="文本框 28">
                <a:extLst>
                  <a:ext uri="{FF2B5EF4-FFF2-40B4-BE49-F238E27FC236}">
                    <a16:creationId xmlns:a16="http://schemas.microsoft.com/office/drawing/2014/main" id="{2C105A71-7565-7243-908C-DAE353E7C5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33812" y="4569166"/>
                <a:ext cx="328459" cy="276999"/>
              </a:xfrm>
              <a:prstGeom prst="rect">
                <a:avLst/>
              </a:prstGeom>
              <a:blipFill>
                <a:blip r:embed="rId20"/>
                <a:stretch>
                  <a:fillRect l="-11111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6" name="文本框 24">
                <a:extLst>
                  <a:ext uri="{FF2B5EF4-FFF2-40B4-BE49-F238E27FC236}">
                    <a16:creationId xmlns:a16="http://schemas.microsoft.com/office/drawing/2014/main" id="{D7A90F70-5144-6F4E-814F-49FE207DCDEC}"/>
                  </a:ext>
                </a:extLst>
              </p:cNvPr>
              <p:cNvSpPr txBox="1"/>
              <p:nvPr/>
            </p:nvSpPr>
            <p:spPr>
              <a:xfrm>
                <a:off x="9697824" y="2997418"/>
                <a:ext cx="5251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6" name="文本框 24">
                <a:extLst>
                  <a:ext uri="{FF2B5EF4-FFF2-40B4-BE49-F238E27FC236}">
                    <a16:creationId xmlns:a16="http://schemas.microsoft.com/office/drawing/2014/main" id="{D7A90F70-5144-6F4E-814F-49FE207DCDE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7824" y="2997418"/>
                <a:ext cx="525109" cy="276999"/>
              </a:xfrm>
              <a:prstGeom prst="rect">
                <a:avLst/>
              </a:prstGeom>
              <a:blipFill>
                <a:blip r:embed="rId21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7" name="文本框 24">
                <a:extLst>
                  <a:ext uri="{FF2B5EF4-FFF2-40B4-BE49-F238E27FC236}">
                    <a16:creationId xmlns:a16="http://schemas.microsoft.com/office/drawing/2014/main" id="{42FEA250-F909-294F-947D-1E9B0891F7A2}"/>
                  </a:ext>
                </a:extLst>
              </p:cNvPr>
              <p:cNvSpPr txBox="1"/>
              <p:nvPr/>
            </p:nvSpPr>
            <p:spPr>
              <a:xfrm>
                <a:off x="9699465" y="3583954"/>
                <a:ext cx="5251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7" name="文本框 24">
                <a:extLst>
                  <a:ext uri="{FF2B5EF4-FFF2-40B4-BE49-F238E27FC236}">
                    <a16:creationId xmlns:a16="http://schemas.microsoft.com/office/drawing/2014/main" id="{42FEA250-F909-294F-947D-1E9B0891F7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99465" y="3583954"/>
                <a:ext cx="525109" cy="276999"/>
              </a:xfrm>
              <a:prstGeom prst="rect">
                <a:avLst/>
              </a:prstGeom>
              <a:blipFill>
                <a:blip r:embed="rId22"/>
                <a:stretch>
                  <a:fillRect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8" name="文本框 28">
                <a:extLst>
                  <a:ext uri="{FF2B5EF4-FFF2-40B4-BE49-F238E27FC236}">
                    <a16:creationId xmlns:a16="http://schemas.microsoft.com/office/drawing/2014/main" id="{5335E2C3-8D1F-814B-A89B-D5E3C5FF43F7}"/>
                  </a:ext>
                </a:extLst>
              </p:cNvPr>
              <p:cNvSpPr txBox="1"/>
              <p:nvPr/>
            </p:nvSpPr>
            <p:spPr>
              <a:xfrm>
                <a:off x="9931929" y="4729761"/>
                <a:ext cx="3284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8" name="文本框 28">
                <a:extLst>
                  <a:ext uri="{FF2B5EF4-FFF2-40B4-BE49-F238E27FC236}">
                    <a16:creationId xmlns:a16="http://schemas.microsoft.com/office/drawing/2014/main" id="{5335E2C3-8D1F-814B-A89B-D5E3C5FF4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31929" y="4729761"/>
                <a:ext cx="328459" cy="276999"/>
              </a:xfrm>
              <a:prstGeom prst="rect">
                <a:avLst/>
              </a:prstGeom>
              <a:blipFill>
                <a:blip r:embed="rId23"/>
                <a:stretch>
                  <a:fillRect l="-740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矩形 6">
                <a:extLst>
                  <a:ext uri="{FF2B5EF4-FFF2-40B4-BE49-F238E27FC236}">
                    <a16:creationId xmlns:a16="http://schemas.microsoft.com/office/drawing/2014/main" id="{2E3CEA9B-8330-A048-8CE3-86513B86DBAD}"/>
                  </a:ext>
                </a:extLst>
              </p:cNvPr>
              <p:cNvSpPr/>
              <p:nvPr/>
            </p:nvSpPr>
            <p:spPr>
              <a:xfrm>
                <a:off x="10601569" y="3376856"/>
                <a:ext cx="652663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9" name="矩形 6">
                <a:extLst>
                  <a:ext uri="{FF2B5EF4-FFF2-40B4-BE49-F238E27FC236}">
                    <a16:creationId xmlns:a16="http://schemas.microsoft.com/office/drawing/2014/main" id="{2E3CEA9B-8330-A048-8CE3-86513B86DB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01569" y="3376856"/>
                <a:ext cx="652663" cy="523220"/>
              </a:xfrm>
              <a:prstGeom prst="rect">
                <a:avLst/>
              </a:prstGeom>
              <a:blipFill>
                <a:blip r:embed="rId24"/>
                <a:stretch>
                  <a:fillRect b="-11628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27974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4" grpId="0"/>
      <p:bldP spid="35" grpId="0"/>
      <p:bldP spid="36" grpId="0"/>
      <p:bldP spid="37" grpId="0" animBg="1"/>
      <p:bldP spid="44" grpId="0"/>
      <p:bldP spid="79" grpId="0" animBg="1"/>
      <p:bldP spid="97" grpId="0" animBg="1"/>
      <p:bldP spid="103" grpId="0"/>
      <p:bldP spid="104" grpId="0"/>
      <p:bldP spid="105" grpId="0"/>
      <p:bldP spid="106" grpId="0"/>
      <p:bldP spid="107" grpId="0"/>
      <p:bldP spid="108" grpId="0"/>
      <p:bldP spid="10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B400D43-8609-4957-BE6D-F169115C20A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The hidden representation </a:t>
                </a:r>
                <a14:m>
                  <m:oMath xmlns:m="http://schemas.openxmlformats.org/officeDocument/2006/math"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B400D43-8609-4957-BE6D-F169115C20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7B2838F-3695-438C-ACA8-DD2AFA110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0" name="箭头: 右 9">
            <a:extLst>
              <a:ext uri="{FF2B5EF4-FFF2-40B4-BE49-F238E27FC236}">
                <a16:creationId xmlns:a16="http://schemas.microsoft.com/office/drawing/2014/main" id="{1FBABB61-AEAE-43C0-B44D-7A00BC79CF0F}"/>
              </a:ext>
            </a:extLst>
          </p:cNvPr>
          <p:cNvSpPr/>
          <p:nvPr/>
        </p:nvSpPr>
        <p:spPr>
          <a:xfrm>
            <a:off x="4114507" y="4168628"/>
            <a:ext cx="3373746" cy="42995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45D95B-61B9-4E57-81A4-6E8379D85F39}"/>
                  </a:ext>
                </a:extLst>
              </p:cNvPr>
              <p:cNvSpPr txBox="1"/>
              <p:nvPr/>
            </p:nvSpPr>
            <p:spPr>
              <a:xfrm>
                <a:off x="932111" y="5012516"/>
                <a:ext cx="2545360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/>
                  <a:t>The original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r>
                  <a:rPr lang="en-US" altLang="zh-CN" sz="2800" b="1" dirty="0"/>
                  <a:t> space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4645D95B-61B9-4E57-81A4-6E8379D85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2111" y="5012516"/>
                <a:ext cx="2545360" cy="954107"/>
              </a:xfrm>
              <a:prstGeom prst="rect">
                <a:avLst/>
              </a:prstGeom>
              <a:blipFill>
                <a:blip r:embed="rId4"/>
                <a:stretch>
                  <a:fillRect l="-498" t="-6579" r="-4478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10734712-FDF0-46C6-A4D3-6D3D5508713A}"/>
              </a:ext>
            </a:extLst>
          </p:cNvPr>
          <p:cNvSpPr txBox="1"/>
          <p:nvPr/>
        </p:nvSpPr>
        <p:spPr>
          <a:xfrm>
            <a:off x="4455719" y="5012516"/>
            <a:ext cx="204368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Neural Network</a:t>
            </a:r>
            <a:endParaRPr lang="zh-CN" altLang="en-US" sz="28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5A44C5-78C8-4CF7-950F-91543CF5F9DC}"/>
                  </a:ext>
                </a:extLst>
              </p:cNvPr>
              <p:cNvSpPr txBox="1"/>
              <p:nvPr/>
            </p:nvSpPr>
            <p:spPr>
              <a:xfrm>
                <a:off x="8021506" y="4992387"/>
                <a:ext cx="4088795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altLang="zh-CN" sz="2800" b="1" dirty="0"/>
                  <a:t>The new (linearly separable)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𝒉</m:t>
                    </m:r>
                  </m:oMath>
                </a14:m>
                <a:r>
                  <a:rPr lang="en-US" altLang="zh-CN" sz="2800" b="1" dirty="0"/>
                  <a:t> space</a:t>
                </a:r>
                <a:endParaRPr lang="zh-CN" altLang="en-US" sz="2800" b="1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005A44C5-78C8-4CF7-950F-91543CF5F9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21506" y="4992387"/>
                <a:ext cx="4088795" cy="954107"/>
              </a:xfrm>
              <a:prstGeom prst="rect">
                <a:avLst/>
              </a:prstGeom>
              <a:blipFill>
                <a:blip r:embed="rId5"/>
                <a:stretch>
                  <a:fillRect t="-7895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20">
                <a:extLst>
                  <a:ext uri="{FF2B5EF4-FFF2-40B4-BE49-F238E27FC236}">
                    <a16:creationId xmlns:a16="http://schemas.microsoft.com/office/drawing/2014/main" id="{F2669F6E-E13C-4F49-9474-5BE44B793D12}"/>
                  </a:ext>
                </a:extLst>
              </p:cNvPr>
              <p:cNvSpPr/>
              <p:nvPr/>
            </p:nvSpPr>
            <p:spPr bwMode="auto">
              <a:xfrm>
                <a:off x="3613101" y="1187831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4" name="Oval 20">
                <a:extLst>
                  <a:ext uri="{FF2B5EF4-FFF2-40B4-BE49-F238E27FC236}">
                    <a16:creationId xmlns:a16="http://schemas.microsoft.com/office/drawing/2014/main" id="{F2669F6E-E13C-4F49-9474-5BE44B793D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3101" y="1187831"/>
                <a:ext cx="770499" cy="75054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Oval 24">
                <a:extLst>
                  <a:ext uri="{FF2B5EF4-FFF2-40B4-BE49-F238E27FC236}">
                    <a16:creationId xmlns:a16="http://schemas.microsoft.com/office/drawing/2014/main" id="{3FE8514A-29CE-DC4C-A9CF-B5E98B339F6B}"/>
                  </a:ext>
                </a:extLst>
              </p:cNvPr>
              <p:cNvSpPr/>
              <p:nvPr/>
            </p:nvSpPr>
            <p:spPr bwMode="auto">
              <a:xfrm>
                <a:off x="3613101" y="2200670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6" name="Oval 24">
                <a:extLst>
                  <a:ext uri="{FF2B5EF4-FFF2-40B4-BE49-F238E27FC236}">
                    <a16:creationId xmlns:a16="http://schemas.microsoft.com/office/drawing/2014/main" id="{3FE8514A-29CE-DC4C-A9CF-B5E98B339F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613101" y="2200670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33">
            <a:extLst>
              <a:ext uri="{FF2B5EF4-FFF2-40B4-BE49-F238E27FC236}">
                <a16:creationId xmlns:a16="http://schemas.microsoft.com/office/drawing/2014/main" id="{1BA9826F-EFF8-DF48-BC35-3611E11BC803}"/>
              </a:ext>
            </a:extLst>
          </p:cNvPr>
          <p:cNvSpPr/>
          <p:nvPr/>
        </p:nvSpPr>
        <p:spPr bwMode="auto">
          <a:xfrm>
            <a:off x="3568089" y="3281905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8" name="Straight Arrow Connector 55">
            <a:extLst>
              <a:ext uri="{FF2B5EF4-FFF2-40B4-BE49-F238E27FC236}">
                <a16:creationId xmlns:a16="http://schemas.microsoft.com/office/drawing/2014/main" id="{77F4C386-1952-CA45-970B-1676AFF8B6EA}"/>
              </a:ext>
            </a:extLst>
          </p:cNvPr>
          <p:cNvCxnSpPr>
            <a:cxnSpLocks/>
            <a:stCxn id="17" idx="6"/>
            <a:endCxn id="24" idx="1"/>
          </p:cNvCxnSpPr>
          <p:nvPr/>
        </p:nvCxnSpPr>
        <p:spPr bwMode="auto">
          <a:xfrm flipV="1">
            <a:off x="4373938" y="1576285"/>
            <a:ext cx="1546817" cy="2080894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37">
            <a:extLst>
              <a:ext uri="{FF2B5EF4-FFF2-40B4-BE49-F238E27FC236}">
                <a16:creationId xmlns:a16="http://schemas.microsoft.com/office/drawing/2014/main" id="{CC6040CC-7D0F-FD48-94A2-320BDCAD31FE}"/>
              </a:ext>
            </a:extLst>
          </p:cNvPr>
          <p:cNvCxnSpPr>
            <a:cxnSpLocks/>
            <a:stCxn id="14" idx="6"/>
            <a:endCxn id="24" idx="1"/>
          </p:cNvCxnSpPr>
          <p:nvPr/>
        </p:nvCxnSpPr>
        <p:spPr bwMode="auto">
          <a:xfrm>
            <a:off x="4383600" y="1563105"/>
            <a:ext cx="1537155" cy="1318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38">
            <a:extLst>
              <a:ext uri="{FF2B5EF4-FFF2-40B4-BE49-F238E27FC236}">
                <a16:creationId xmlns:a16="http://schemas.microsoft.com/office/drawing/2014/main" id="{0AE78396-C458-0B46-A6F9-483D72C84DC9}"/>
              </a:ext>
            </a:extLst>
          </p:cNvPr>
          <p:cNvCxnSpPr>
            <a:cxnSpLocks/>
            <a:stCxn id="16" idx="6"/>
            <a:endCxn id="24" idx="1"/>
          </p:cNvCxnSpPr>
          <p:nvPr/>
        </p:nvCxnSpPr>
        <p:spPr bwMode="auto">
          <a:xfrm flipV="1">
            <a:off x="4339767" y="1576285"/>
            <a:ext cx="1580988" cy="99965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4">
                <a:extLst>
                  <a:ext uri="{FF2B5EF4-FFF2-40B4-BE49-F238E27FC236}">
                    <a16:creationId xmlns:a16="http://schemas.microsoft.com/office/drawing/2014/main" id="{BA281CC2-856F-8844-8DEB-E39B3592CE3E}"/>
                  </a:ext>
                </a:extLst>
              </p:cNvPr>
              <p:cNvSpPr txBox="1"/>
              <p:nvPr/>
            </p:nvSpPr>
            <p:spPr>
              <a:xfrm>
                <a:off x="4653711" y="1300702"/>
                <a:ext cx="5251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4">
                <a:extLst>
                  <a:ext uri="{FF2B5EF4-FFF2-40B4-BE49-F238E27FC236}">
                    <a16:creationId xmlns:a16="http://schemas.microsoft.com/office/drawing/2014/main" id="{BA281CC2-856F-8844-8DEB-E39B3592CE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3711" y="1300702"/>
                <a:ext cx="525109" cy="276999"/>
              </a:xfrm>
              <a:prstGeom prst="rect">
                <a:avLst/>
              </a:prstGeom>
              <a:blipFill>
                <a:blip r:embed="rId8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5">
                <a:extLst>
                  <a:ext uri="{FF2B5EF4-FFF2-40B4-BE49-F238E27FC236}">
                    <a16:creationId xmlns:a16="http://schemas.microsoft.com/office/drawing/2014/main" id="{03624718-84AC-4B4B-8948-3DEFC1D3574B}"/>
                  </a:ext>
                </a:extLst>
              </p:cNvPr>
              <p:cNvSpPr txBox="1"/>
              <p:nvPr/>
            </p:nvSpPr>
            <p:spPr>
              <a:xfrm>
                <a:off x="4831603" y="1633224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5">
                <a:extLst>
                  <a:ext uri="{FF2B5EF4-FFF2-40B4-BE49-F238E27FC236}">
                    <a16:creationId xmlns:a16="http://schemas.microsoft.com/office/drawing/2014/main" id="{03624718-84AC-4B4B-8948-3DEFC1D35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31603" y="1633224"/>
                <a:ext cx="200376" cy="276999"/>
              </a:xfrm>
              <a:prstGeom prst="rect">
                <a:avLst/>
              </a:prstGeom>
              <a:blipFill>
                <a:blip r:embed="rId9"/>
                <a:stretch>
                  <a:fillRect l="-18750" r="-25000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8">
                <a:extLst>
                  <a:ext uri="{FF2B5EF4-FFF2-40B4-BE49-F238E27FC236}">
                    <a16:creationId xmlns:a16="http://schemas.microsoft.com/office/drawing/2014/main" id="{91AFA2AB-D789-5D44-94F8-097FD907EE77}"/>
                  </a:ext>
                </a:extLst>
              </p:cNvPr>
              <p:cNvSpPr txBox="1"/>
              <p:nvPr/>
            </p:nvSpPr>
            <p:spPr>
              <a:xfrm>
                <a:off x="4489080" y="2951919"/>
                <a:ext cx="3284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8">
                <a:extLst>
                  <a:ext uri="{FF2B5EF4-FFF2-40B4-BE49-F238E27FC236}">
                    <a16:creationId xmlns:a16="http://schemas.microsoft.com/office/drawing/2014/main" id="{91AFA2AB-D789-5D44-94F8-097FD907EE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89080" y="2951919"/>
                <a:ext cx="328459" cy="276999"/>
              </a:xfrm>
              <a:prstGeom prst="rect">
                <a:avLst/>
              </a:prstGeom>
              <a:blipFill>
                <a:blip r:embed="rId10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矩形 6">
                <a:extLst>
                  <a:ext uri="{FF2B5EF4-FFF2-40B4-BE49-F238E27FC236}">
                    <a16:creationId xmlns:a16="http://schemas.microsoft.com/office/drawing/2014/main" id="{37EAFA1C-64BD-6044-B420-55B1D00A41A0}"/>
                  </a:ext>
                </a:extLst>
              </p:cNvPr>
              <p:cNvSpPr/>
              <p:nvPr/>
            </p:nvSpPr>
            <p:spPr>
              <a:xfrm>
                <a:off x="5920755" y="1314675"/>
                <a:ext cx="652663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矩形 6">
                <a:extLst>
                  <a:ext uri="{FF2B5EF4-FFF2-40B4-BE49-F238E27FC236}">
                    <a16:creationId xmlns:a16="http://schemas.microsoft.com/office/drawing/2014/main" id="{37EAFA1C-64BD-6044-B420-55B1D00A41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55" y="1314675"/>
                <a:ext cx="652663" cy="523220"/>
              </a:xfrm>
              <a:prstGeom prst="rect">
                <a:avLst/>
              </a:prstGeom>
              <a:blipFill>
                <a:blip r:embed="rId11"/>
                <a:stretch>
                  <a:fillRect l="-5769"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3F849C2B-2DE7-E243-909D-4B729E7D65AA}"/>
              </a:ext>
            </a:extLst>
          </p:cNvPr>
          <p:cNvCxnSpPr>
            <a:cxnSpLocks/>
            <a:stCxn id="24" idx="3"/>
          </p:cNvCxnSpPr>
          <p:nvPr/>
        </p:nvCxnSpPr>
        <p:spPr bwMode="auto">
          <a:xfrm>
            <a:off x="6573418" y="1576285"/>
            <a:ext cx="976107" cy="45940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6" name="矩形 6">
                <a:extLst>
                  <a:ext uri="{FF2B5EF4-FFF2-40B4-BE49-F238E27FC236}">
                    <a16:creationId xmlns:a16="http://schemas.microsoft.com/office/drawing/2014/main" id="{23006065-014D-164A-B867-417D07B4E96F}"/>
                  </a:ext>
                </a:extLst>
              </p:cNvPr>
              <p:cNvSpPr/>
              <p:nvPr/>
            </p:nvSpPr>
            <p:spPr>
              <a:xfrm>
                <a:off x="5920755" y="2314333"/>
                <a:ext cx="652663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矩形 6">
                <a:extLst>
                  <a:ext uri="{FF2B5EF4-FFF2-40B4-BE49-F238E27FC236}">
                    <a16:creationId xmlns:a16="http://schemas.microsoft.com/office/drawing/2014/main" id="{23006065-014D-164A-B867-417D07B4E96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0755" y="2314333"/>
                <a:ext cx="652663" cy="523220"/>
              </a:xfrm>
              <a:prstGeom prst="rect">
                <a:avLst/>
              </a:prstGeom>
              <a:blipFill>
                <a:blip r:embed="rId12"/>
                <a:stretch>
                  <a:fillRect l="-5769" b="-476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7" name="Straight Arrow Connector 55">
            <a:extLst>
              <a:ext uri="{FF2B5EF4-FFF2-40B4-BE49-F238E27FC236}">
                <a16:creationId xmlns:a16="http://schemas.microsoft.com/office/drawing/2014/main" id="{823CD6A6-49E8-3D46-A11F-2C9C44C0580F}"/>
              </a:ext>
            </a:extLst>
          </p:cNvPr>
          <p:cNvCxnSpPr>
            <a:cxnSpLocks/>
            <a:stCxn id="17" idx="6"/>
            <a:endCxn id="26" idx="1"/>
          </p:cNvCxnSpPr>
          <p:nvPr/>
        </p:nvCxnSpPr>
        <p:spPr bwMode="auto">
          <a:xfrm flipV="1">
            <a:off x="4373938" y="2575943"/>
            <a:ext cx="1546817" cy="1081236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37">
            <a:extLst>
              <a:ext uri="{FF2B5EF4-FFF2-40B4-BE49-F238E27FC236}">
                <a16:creationId xmlns:a16="http://schemas.microsoft.com/office/drawing/2014/main" id="{B8D76884-DBBF-1A4C-A425-380424F9FBFA}"/>
              </a:ext>
            </a:extLst>
          </p:cNvPr>
          <p:cNvCxnSpPr>
            <a:cxnSpLocks/>
            <a:stCxn id="14" idx="6"/>
            <a:endCxn id="26" idx="1"/>
          </p:cNvCxnSpPr>
          <p:nvPr/>
        </p:nvCxnSpPr>
        <p:spPr bwMode="auto">
          <a:xfrm>
            <a:off x="4383600" y="1563105"/>
            <a:ext cx="1537155" cy="10128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38">
            <a:extLst>
              <a:ext uri="{FF2B5EF4-FFF2-40B4-BE49-F238E27FC236}">
                <a16:creationId xmlns:a16="http://schemas.microsoft.com/office/drawing/2014/main" id="{AD2357FE-3125-E448-B124-34983E476696}"/>
              </a:ext>
            </a:extLst>
          </p:cNvPr>
          <p:cNvCxnSpPr>
            <a:cxnSpLocks/>
            <a:stCxn id="16" idx="6"/>
            <a:endCxn id="26" idx="1"/>
          </p:cNvCxnSpPr>
          <p:nvPr/>
        </p:nvCxnSpPr>
        <p:spPr bwMode="auto">
          <a:xfrm flipV="1">
            <a:off x="4339767" y="2575943"/>
            <a:ext cx="1580988" cy="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35C5002-D805-0948-86C7-E22BD51DA152}"/>
              </a:ext>
            </a:extLst>
          </p:cNvPr>
          <p:cNvCxnSpPr>
            <a:cxnSpLocks/>
            <a:stCxn id="26" idx="3"/>
          </p:cNvCxnSpPr>
          <p:nvPr/>
        </p:nvCxnSpPr>
        <p:spPr bwMode="auto">
          <a:xfrm flipV="1">
            <a:off x="6573418" y="2035692"/>
            <a:ext cx="976107" cy="5402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2" name="Oval 33">
            <a:extLst>
              <a:ext uri="{FF2B5EF4-FFF2-40B4-BE49-F238E27FC236}">
                <a16:creationId xmlns:a16="http://schemas.microsoft.com/office/drawing/2014/main" id="{8D0005D7-394E-E74B-A4D4-2E7766411B9E}"/>
              </a:ext>
            </a:extLst>
          </p:cNvPr>
          <p:cNvSpPr/>
          <p:nvPr/>
        </p:nvSpPr>
        <p:spPr bwMode="auto">
          <a:xfrm>
            <a:off x="5767569" y="3295085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33" name="Straight Arrow Connector 55">
            <a:extLst>
              <a:ext uri="{FF2B5EF4-FFF2-40B4-BE49-F238E27FC236}">
                <a16:creationId xmlns:a16="http://schemas.microsoft.com/office/drawing/2014/main" id="{3AA97B13-84BB-584A-B2CB-7DAC3A35152D}"/>
              </a:ext>
            </a:extLst>
          </p:cNvPr>
          <p:cNvCxnSpPr>
            <a:cxnSpLocks/>
            <a:stCxn id="32" idx="6"/>
          </p:cNvCxnSpPr>
          <p:nvPr/>
        </p:nvCxnSpPr>
        <p:spPr bwMode="auto">
          <a:xfrm flipV="1">
            <a:off x="6573418" y="2301050"/>
            <a:ext cx="1082525" cy="1369309"/>
          </a:xfrm>
          <a:prstGeom prst="straightConnector1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25">
                <a:extLst>
                  <a:ext uri="{FF2B5EF4-FFF2-40B4-BE49-F238E27FC236}">
                    <a16:creationId xmlns:a16="http://schemas.microsoft.com/office/drawing/2014/main" id="{32EEB2D5-CB47-CA49-A853-A788A90B8D1C}"/>
                  </a:ext>
                </a:extLst>
              </p:cNvPr>
              <p:cNvSpPr txBox="1"/>
              <p:nvPr/>
            </p:nvSpPr>
            <p:spPr>
              <a:xfrm>
                <a:off x="4693357" y="2006642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25">
                <a:extLst>
                  <a:ext uri="{FF2B5EF4-FFF2-40B4-BE49-F238E27FC236}">
                    <a16:creationId xmlns:a16="http://schemas.microsoft.com/office/drawing/2014/main" id="{32EEB2D5-CB47-CA49-A853-A788A90B8D1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357" y="2006642"/>
                <a:ext cx="200376" cy="276999"/>
              </a:xfrm>
              <a:prstGeom prst="rect">
                <a:avLst/>
              </a:prstGeom>
              <a:blipFill>
                <a:blip r:embed="rId13"/>
                <a:stretch>
                  <a:fillRect l="-17647" r="-1764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25">
                <a:extLst>
                  <a:ext uri="{FF2B5EF4-FFF2-40B4-BE49-F238E27FC236}">
                    <a16:creationId xmlns:a16="http://schemas.microsoft.com/office/drawing/2014/main" id="{3C809E23-4BAA-7449-98DC-A6C887A0E3C6}"/>
                  </a:ext>
                </a:extLst>
              </p:cNvPr>
              <p:cNvSpPr txBox="1"/>
              <p:nvPr/>
            </p:nvSpPr>
            <p:spPr>
              <a:xfrm>
                <a:off x="4693003" y="2320024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25">
                <a:extLst>
                  <a:ext uri="{FF2B5EF4-FFF2-40B4-BE49-F238E27FC236}">
                    <a16:creationId xmlns:a16="http://schemas.microsoft.com/office/drawing/2014/main" id="{3C809E23-4BAA-7449-98DC-A6C887A0E3C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93003" y="2320024"/>
                <a:ext cx="200376" cy="276999"/>
              </a:xfrm>
              <a:prstGeom prst="rect">
                <a:avLst/>
              </a:prstGeom>
              <a:blipFill>
                <a:blip r:embed="rId9"/>
                <a:stretch>
                  <a:fillRect l="-17647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AA067644-AADC-F24E-876E-1715E9B6124A}"/>
                  </a:ext>
                </a:extLst>
              </p:cNvPr>
              <p:cNvSpPr txBox="1"/>
              <p:nvPr/>
            </p:nvSpPr>
            <p:spPr>
              <a:xfrm>
                <a:off x="5181768" y="2978061"/>
                <a:ext cx="3284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28">
                <a:extLst>
                  <a:ext uri="{FF2B5EF4-FFF2-40B4-BE49-F238E27FC236}">
                    <a16:creationId xmlns:a16="http://schemas.microsoft.com/office/drawing/2014/main" id="{AA067644-AADC-F24E-876E-1715E9B612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768" y="2978061"/>
                <a:ext cx="328459" cy="276999"/>
              </a:xfrm>
              <a:prstGeom prst="rect">
                <a:avLst/>
              </a:prstGeom>
              <a:blipFill>
                <a:blip r:embed="rId14"/>
                <a:stretch>
                  <a:fillRect l="-7692" r="-19231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24">
                <a:extLst>
                  <a:ext uri="{FF2B5EF4-FFF2-40B4-BE49-F238E27FC236}">
                    <a16:creationId xmlns:a16="http://schemas.microsoft.com/office/drawing/2014/main" id="{F2F84055-1B36-9B4F-B747-6E12A33F2FD1}"/>
                  </a:ext>
                </a:extLst>
              </p:cNvPr>
              <p:cNvSpPr txBox="1"/>
              <p:nvPr/>
            </p:nvSpPr>
            <p:spPr>
              <a:xfrm>
                <a:off x="6651519" y="1432557"/>
                <a:ext cx="5251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7" name="文本框 24">
                <a:extLst>
                  <a:ext uri="{FF2B5EF4-FFF2-40B4-BE49-F238E27FC236}">
                    <a16:creationId xmlns:a16="http://schemas.microsoft.com/office/drawing/2014/main" id="{F2F84055-1B36-9B4F-B747-6E12A33F2F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51519" y="1432557"/>
                <a:ext cx="525109" cy="276999"/>
              </a:xfrm>
              <a:prstGeom prst="rect">
                <a:avLst/>
              </a:prstGeom>
              <a:blipFill>
                <a:blip r:embed="rId15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24">
                <a:extLst>
                  <a:ext uri="{FF2B5EF4-FFF2-40B4-BE49-F238E27FC236}">
                    <a16:creationId xmlns:a16="http://schemas.microsoft.com/office/drawing/2014/main" id="{8188413D-04FA-2A4D-A054-0B2132B5B7D7}"/>
                  </a:ext>
                </a:extLst>
              </p:cNvPr>
              <p:cNvSpPr txBox="1"/>
              <p:nvPr/>
            </p:nvSpPr>
            <p:spPr>
              <a:xfrm>
                <a:off x="6620987" y="2092020"/>
                <a:ext cx="52510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8" name="文本框 24">
                <a:extLst>
                  <a:ext uri="{FF2B5EF4-FFF2-40B4-BE49-F238E27FC236}">
                    <a16:creationId xmlns:a16="http://schemas.microsoft.com/office/drawing/2014/main" id="{8188413D-04FA-2A4D-A054-0B2132B5B7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20987" y="2092020"/>
                <a:ext cx="525109" cy="276999"/>
              </a:xfrm>
              <a:prstGeom prst="rect">
                <a:avLst/>
              </a:prstGeom>
              <a:blipFill>
                <a:blip r:embed="rId16"/>
                <a:stretch>
                  <a:fillRect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28">
                <a:extLst>
                  <a:ext uri="{FF2B5EF4-FFF2-40B4-BE49-F238E27FC236}">
                    <a16:creationId xmlns:a16="http://schemas.microsoft.com/office/drawing/2014/main" id="{6007999F-AE11-D745-8959-CCF4D531689A}"/>
                  </a:ext>
                </a:extLst>
              </p:cNvPr>
              <p:cNvSpPr txBox="1"/>
              <p:nvPr/>
            </p:nvSpPr>
            <p:spPr>
              <a:xfrm>
                <a:off x="7012398" y="3000390"/>
                <a:ext cx="328459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9" name="文本框 28">
                <a:extLst>
                  <a:ext uri="{FF2B5EF4-FFF2-40B4-BE49-F238E27FC236}">
                    <a16:creationId xmlns:a16="http://schemas.microsoft.com/office/drawing/2014/main" id="{6007999F-AE11-D745-8959-CCF4D53168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398" y="3000390"/>
                <a:ext cx="328459" cy="276999"/>
              </a:xfrm>
              <a:prstGeom prst="rect">
                <a:avLst/>
              </a:prstGeom>
              <a:blipFill>
                <a:blip r:embed="rId17"/>
                <a:stretch>
                  <a:fillRect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655FD187-5CA4-2544-871D-3CACBC70D4D3}"/>
              </a:ext>
            </a:extLst>
          </p:cNvPr>
          <p:cNvCxnSpPr>
            <a:cxnSpLocks/>
          </p:cNvCxnSpPr>
          <p:nvPr/>
        </p:nvCxnSpPr>
        <p:spPr>
          <a:xfrm>
            <a:off x="1035490" y="3905203"/>
            <a:ext cx="2433422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1935EFD5-5FBD-2B44-A8F5-1B70BB4BF497}"/>
              </a:ext>
            </a:extLst>
          </p:cNvPr>
          <p:cNvCxnSpPr>
            <a:cxnSpLocks/>
          </p:cNvCxnSpPr>
          <p:nvPr/>
        </p:nvCxnSpPr>
        <p:spPr>
          <a:xfrm flipV="1">
            <a:off x="1039035" y="1514651"/>
            <a:ext cx="0" cy="2390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>
            <a:extLst>
              <a:ext uri="{FF2B5EF4-FFF2-40B4-BE49-F238E27FC236}">
                <a16:creationId xmlns:a16="http://schemas.microsoft.com/office/drawing/2014/main" id="{B668A5C6-0521-CE42-BFAD-3EECBE838487}"/>
              </a:ext>
            </a:extLst>
          </p:cNvPr>
          <p:cNvSpPr/>
          <p:nvPr/>
        </p:nvSpPr>
        <p:spPr>
          <a:xfrm>
            <a:off x="939796" y="3782930"/>
            <a:ext cx="233917" cy="223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02A99CF-EEC1-154B-8634-0BD075FA4063}"/>
              </a:ext>
            </a:extLst>
          </p:cNvPr>
          <p:cNvSpPr/>
          <p:nvPr/>
        </p:nvSpPr>
        <p:spPr>
          <a:xfrm>
            <a:off x="2534679" y="3793697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E054229B-D835-F04A-9845-86527C126FE6}"/>
              </a:ext>
            </a:extLst>
          </p:cNvPr>
          <p:cNvSpPr/>
          <p:nvPr/>
        </p:nvSpPr>
        <p:spPr>
          <a:xfrm>
            <a:off x="932111" y="2192515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8FF9D427-35BD-AC4E-96C5-B2991B9883AE}"/>
              </a:ext>
            </a:extLst>
          </p:cNvPr>
          <p:cNvSpPr/>
          <p:nvPr/>
        </p:nvSpPr>
        <p:spPr>
          <a:xfrm>
            <a:off x="2533284" y="2189180"/>
            <a:ext cx="233917" cy="223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971E9C-C4D0-BB40-91F6-B9D4BBBAF95B}"/>
                  </a:ext>
                </a:extLst>
              </p:cNvPr>
              <p:cNvSpPr txBox="1"/>
              <p:nvPr/>
            </p:nvSpPr>
            <p:spPr>
              <a:xfrm>
                <a:off x="3265727" y="3992560"/>
                <a:ext cx="29533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7971E9C-C4D0-BB40-91F6-B9D4BBBAF9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5727" y="3992560"/>
                <a:ext cx="295337" cy="276999"/>
              </a:xfrm>
              <a:prstGeom prst="rect">
                <a:avLst/>
              </a:prstGeom>
              <a:blipFill>
                <a:blip r:embed="rId18"/>
                <a:stretch>
                  <a:fillRect l="-8333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21355-5133-4D45-A5E6-51656B07029D}"/>
                  </a:ext>
                </a:extLst>
              </p:cNvPr>
              <p:cNvSpPr txBox="1"/>
              <p:nvPr/>
            </p:nvSpPr>
            <p:spPr>
              <a:xfrm>
                <a:off x="718210" y="1484004"/>
                <a:ext cx="3006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6C21355-5133-4D45-A5E6-51656B0702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8210" y="1484004"/>
                <a:ext cx="300659" cy="276999"/>
              </a:xfrm>
              <a:prstGeom prst="rect">
                <a:avLst/>
              </a:prstGeom>
              <a:blipFill>
                <a:blip r:embed="rId19"/>
                <a:stretch>
                  <a:fillRect l="-8000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DE4E9E-E737-B744-8DB9-E0A98A713FBC}"/>
                  </a:ext>
                </a:extLst>
              </p:cNvPr>
              <p:cNvSpPr txBox="1"/>
              <p:nvPr/>
            </p:nvSpPr>
            <p:spPr>
              <a:xfrm>
                <a:off x="668163" y="2183382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7CDE4E9E-E737-B744-8DB9-E0A98A713FB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8163" y="2183382"/>
                <a:ext cx="200376" cy="276999"/>
              </a:xfrm>
              <a:prstGeom prst="rect">
                <a:avLst/>
              </a:prstGeom>
              <a:blipFill>
                <a:blip r:embed="rId20"/>
                <a:stretch>
                  <a:fillRect l="-17647" r="-1764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348196-82A9-3F40-9527-AC9698D7B0AF}"/>
                  </a:ext>
                </a:extLst>
              </p:cNvPr>
              <p:cNvSpPr txBox="1"/>
              <p:nvPr/>
            </p:nvSpPr>
            <p:spPr>
              <a:xfrm>
                <a:off x="952331" y="4041941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DA348196-82A9-3F40-9527-AC9698D7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52331" y="4041941"/>
                <a:ext cx="200376" cy="276999"/>
              </a:xfrm>
              <a:prstGeom prst="rect">
                <a:avLst/>
              </a:prstGeom>
              <a:blipFill>
                <a:blip r:embed="rId21"/>
                <a:stretch>
                  <a:fillRect l="-17647" r="-23529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C9A46-C3AA-F346-B247-D5D08C0DAD9B}"/>
                  </a:ext>
                </a:extLst>
              </p:cNvPr>
              <p:cNvSpPr txBox="1"/>
              <p:nvPr/>
            </p:nvSpPr>
            <p:spPr>
              <a:xfrm>
                <a:off x="2572637" y="4041940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849C9A46-C3AA-F346-B247-D5D08C0DAD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2637" y="4041940"/>
                <a:ext cx="200376" cy="276999"/>
              </a:xfrm>
              <a:prstGeom prst="rect">
                <a:avLst/>
              </a:prstGeom>
              <a:blipFill>
                <a:blip r:embed="rId22"/>
                <a:stretch>
                  <a:fillRect l="-17647" r="-17647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5B6B75-5EDF-2C4F-9248-B5A21BFA96C5}"/>
                  </a:ext>
                </a:extLst>
              </p:cNvPr>
              <p:cNvSpPr txBox="1"/>
              <p:nvPr/>
            </p:nvSpPr>
            <p:spPr>
              <a:xfrm>
                <a:off x="712616" y="3771644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45B6B75-5EDF-2C4F-9248-B5A21BFA96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616" y="3771644"/>
                <a:ext cx="200376" cy="276999"/>
              </a:xfrm>
              <a:prstGeom prst="rect">
                <a:avLst/>
              </a:prstGeom>
              <a:blipFill>
                <a:blip r:embed="rId23"/>
                <a:stretch>
                  <a:fillRect l="-25000" r="-25000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4BED06E-4865-7248-8867-F2DC5ECAD6B5}"/>
              </a:ext>
            </a:extLst>
          </p:cNvPr>
          <p:cNvCxnSpPr>
            <a:cxnSpLocks/>
          </p:cNvCxnSpPr>
          <p:nvPr/>
        </p:nvCxnSpPr>
        <p:spPr>
          <a:xfrm>
            <a:off x="8745642" y="3966837"/>
            <a:ext cx="312251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>
            <a:extLst>
              <a:ext uri="{FF2B5EF4-FFF2-40B4-BE49-F238E27FC236}">
                <a16:creationId xmlns:a16="http://schemas.microsoft.com/office/drawing/2014/main" id="{03C35A39-BCC2-5F44-9EAD-4A8D8732F96C}"/>
              </a:ext>
            </a:extLst>
          </p:cNvPr>
          <p:cNvCxnSpPr>
            <a:cxnSpLocks/>
          </p:cNvCxnSpPr>
          <p:nvPr/>
        </p:nvCxnSpPr>
        <p:spPr>
          <a:xfrm flipV="1">
            <a:off x="8749187" y="1576285"/>
            <a:ext cx="0" cy="2390552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Oval 53">
            <a:extLst>
              <a:ext uri="{FF2B5EF4-FFF2-40B4-BE49-F238E27FC236}">
                <a16:creationId xmlns:a16="http://schemas.microsoft.com/office/drawing/2014/main" id="{53562B86-1DF5-9D48-9ABE-9F5D57CFE9A2}"/>
              </a:ext>
            </a:extLst>
          </p:cNvPr>
          <p:cNvSpPr/>
          <p:nvPr/>
        </p:nvSpPr>
        <p:spPr>
          <a:xfrm>
            <a:off x="8649948" y="3844564"/>
            <a:ext cx="233917" cy="223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DCF0A0C-AD6E-9242-ACF4-1CE9817DCF81}"/>
              </a:ext>
            </a:extLst>
          </p:cNvPr>
          <p:cNvSpPr/>
          <p:nvPr/>
        </p:nvSpPr>
        <p:spPr>
          <a:xfrm>
            <a:off x="10244831" y="3855331"/>
            <a:ext cx="233917" cy="223284"/>
          </a:xfrm>
          <a:prstGeom prst="ellipse">
            <a:avLst/>
          </a:prstGeom>
          <a:solidFill>
            <a:srgbClr val="4B98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F53B76E8-9153-A64B-8D40-D3DF2BFB6A29}"/>
              </a:ext>
            </a:extLst>
          </p:cNvPr>
          <p:cNvSpPr/>
          <p:nvPr/>
        </p:nvSpPr>
        <p:spPr>
          <a:xfrm>
            <a:off x="11396824" y="2272729"/>
            <a:ext cx="233917" cy="2232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325135-82FE-0142-8D64-A9A355EA92E5}"/>
                  </a:ext>
                </a:extLst>
              </p:cNvPr>
              <p:cNvSpPr txBox="1"/>
              <p:nvPr/>
            </p:nvSpPr>
            <p:spPr>
              <a:xfrm>
                <a:off x="11640769" y="4043760"/>
                <a:ext cx="30239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1E325135-82FE-0142-8D64-A9A355EA9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40769" y="4043760"/>
                <a:ext cx="302390" cy="276999"/>
              </a:xfrm>
              <a:prstGeom prst="rect">
                <a:avLst/>
              </a:prstGeom>
              <a:blipFill>
                <a:blip r:embed="rId24"/>
                <a:stretch>
                  <a:fillRect l="-16000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8E9A150-EE43-8C4A-80FF-2BDBE76E3318}"/>
                  </a:ext>
                </a:extLst>
              </p:cNvPr>
              <p:cNvSpPr txBox="1"/>
              <p:nvPr/>
            </p:nvSpPr>
            <p:spPr>
              <a:xfrm>
                <a:off x="8428362" y="1545638"/>
                <a:ext cx="307713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88E9A150-EE43-8C4A-80FF-2BDBE76E33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8362" y="1545638"/>
                <a:ext cx="307713" cy="276999"/>
              </a:xfrm>
              <a:prstGeom prst="rect">
                <a:avLst/>
              </a:prstGeom>
              <a:blipFill>
                <a:blip r:embed="rId25"/>
                <a:stretch>
                  <a:fillRect l="-12000" r="-4000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2D26D6-2C4F-B749-B03D-CB90550DAB1B}"/>
                  </a:ext>
                </a:extLst>
              </p:cNvPr>
              <p:cNvSpPr txBox="1"/>
              <p:nvPr/>
            </p:nvSpPr>
            <p:spPr>
              <a:xfrm>
                <a:off x="8429135" y="2162322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202D26D6-2C4F-B749-B03D-CB90550DAB1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9135" y="2162322"/>
                <a:ext cx="200376" cy="276999"/>
              </a:xfrm>
              <a:prstGeom prst="rect">
                <a:avLst/>
              </a:prstGeom>
              <a:blipFill>
                <a:blip r:embed="rId26"/>
                <a:stretch>
                  <a:fillRect l="-17647" r="-23529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A523C2-423E-1E4B-A693-A3B9D7E52EF8}"/>
                  </a:ext>
                </a:extLst>
              </p:cNvPr>
              <p:cNvSpPr txBox="1"/>
              <p:nvPr/>
            </p:nvSpPr>
            <p:spPr>
              <a:xfrm>
                <a:off x="8662483" y="4103575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D3A523C2-423E-1E4B-A693-A3B9D7E52E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62483" y="4103575"/>
                <a:ext cx="200376" cy="276999"/>
              </a:xfrm>
              <a:prstGeom prst="rect">
                <a:avLst/>
              </a:prstGeom>
              <a:blipFill>
                <a:blip r:embed="rId21"/>
                <a:stretch>
                  <a:fillRect l="-25000" r="-25000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6BEDD-A852-6045-88CD-0FE7009D6229}"/>
                  </a:ext>
                </a:extLst>
              </p:cNvPr>
              <p:cNvSpPr txBox="1"/>
              <p:nvPr/>
            </p:nvSpPr>
            <p:spPr>
              <a:xfrm>
                <a:off x="10282789" y="4103574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1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AEA6BEDD-A852-6045-88CD-0FE7009D62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282789" y="4103574"/>
                <a:ext cx="200376" cy="276999"/>
              </a:xfrm>
              <a:prstGeom prst="rect">
                <a:avLst/>
              </a:prstGeom>
              <a:blipFill>
                <a:blip r:embed="rId22"/>
                <a:stretch>
                  <a:fillRect l="-17647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8E7C407-C11E-E442-AAE4-8FFDF8178DAC}"/>
                  </a:ext>
                </a:extLst>
              </p:cNvPr>
              <p:cNvSpPr txBox="1"/>
              <p:nvPr/>
            </p:nvSpPr>
            <p:spPr>
              <a:xfrm>
                <a:off x="8422768" y="3833278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D8E7C407-C11E-E442-AAE4-8FFDF8178D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2768" y="3833278"/>
                <a:ext cx="200376" cy="276999"/>
              </a:xfrm>
              <a:prstGeom prst="rect">
                <a:avLst/>
              </a:prstGeom>
              <a:blipFill>
                <a:blip r:embed="rId27"/>
                <a:stretch>
                  <a:fillRect l="-17647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4" name="Straight Connector 63">
            <a:extLst>
              <a:ext uri="{FF2B5EF4-FFF2-40B4-BE49-F238E27FC236}">
                <a16:creationId xmlns:a16="http://schemas.microsoft.com/office/drawing/2014/main" id="{D3F73225-8933-2E4E-9CDF-355A0A7DAABA}"/>
              </a:ext>
            </a:extLst>
          </p:cNvPr>
          <p:cNvCxnSpPr>
            <a:cxnSpLocks/>
          </p:cNvCxnSpPr>
          <p:nvPr/>
        </p:nvCxnSpPr>
        <p:spPr>
          <a:xfrm flipH="1">
            <a:off x="9035070" y="2597023"/>
            <a:ext cx="2833082" cy="1783550"/>
          </a:xfrm>
          <a:prstGeom prst="line">
            <a:avLst/>
          </a:prstGeom>
          <a:ln w="38100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7" name="矩形 6">
                <a:extLst>
                  <a:ext uri="{FF2B5EF4-FFF2-40B4-BE49-F238E27FC236}">
                    <a16:creationId xmlns:a16="http://schemas.microsoft.com/office/drawing/2014/main" id="{6F18C065-88DA-0E4D-9D54-F967FCAE7ABA}"/>
                  </a:ext>
                </a:extLst>
              </p:cNvPr>
              <p:cNvSpPr/>
              <p:nvPr/>
            </p:nvSpPr>
            <p:spPr>
              <a:xfrm>
                <a:off x="7549902" y="1773082"/>
                <a:ext cx="652663" cy="523220"/>
              </a:xfrm>
              <a:prstGeom prst="rect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7" name="矩形 6">
                <a:extLst>
                  <a:ext uri="{FF2B5EF4-FFF2-40B4-BE49-F238E27FC236}">
                    <a16:creationId xmlns:a16="http://schemas.microsoft.com/office/drawing/2014/main" id="{6F18C065-88DA-0E4D-9D54-F967FCAE7AB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9902" y="1773082"/>
                <a:ext cx="652663" cy="523220"/>
              </a:xfrm>
              <a:prstGeom prst="rect">
                <a:avLst/>
              </a:prstGeom>
              <a:blipFill>
                <a:blip r:embed="rId28"/>
                <a:stretch>
                  <a:fillRect b="-14286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11DF65-EF24-B741-8EA6-BD51EC9E17A4}"/>
                  </a:ext>
                </a:extLst>
              </p:cNvPr>
              <p:cNvSpPr txBox="1"/>
              <p:nvPr/>
            </p:nvSpPr>
            <p:spPr>
              <a:xfrm>
                <a:off x="11413595" y="4105556"/>
                <a:ext cx="2003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2</m:t>
                      </m:r>
                    </m:oMath>
                  </m:oMathPara>
                </a14:m>
                <a:endParaRPr lang="en-US" altLang="zh-CN" b="0" dirty="0"/>
              </a:p>
            </p:txBody>
          </p:sp>
        </mc:Choice>
        <mc:Fallback xmlns=""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C11DF65-EF24-B741-8EA6-BD51EC9E17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413595" y="4105556"/>
                <a:ext cx="200376" cy="276999"/>
              </a:xfrm>
              <a:prstGeom prst="rect">
                <a:avLst/>
              </a:prstGeom>
              <a:blipFill>
                <a:blip r:embed="rId29"/>
                <a:stretch>
                  <a:fillRect l="-17647" r="-17647" b="-869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83676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/>
      <p:bldP spid="15" grpId="0"/>
      <p:bldP spid="14" grpId="0" animBg="1"/>
      <p:bldP spid="16" grpId="0" animBg="1"/>
      <p:bldP spid="17" grpId="0" animBg="1"/>
      <p:bldP spid="21" grpId="0"/>
      <p:bldP spid="22" grpId="0"/>
      <p:bldP spid="23" grpId="0"/>
      <p:bldP spid="24" grpId="0" animBg="1"/>
      <p:bldP spid="26" grpId="0" animBg="1"/>
      <p:bldP spid="32" grpId="0" animBg="1"/>
      <p:bldP spid="34" grpId="0"/>
      <p:bldP spid="35" grpId="0"/>
      <p:bldP spid="36" grpId="0"/>
      <p:bldP spid="37" grpId="0"/>
      <p:bldP spid="38" grpId="0"/>
      <p:bldP spid="39" grpId="0"/>
      <p:bldP spid="54" grpId="0" animBg="1"/>
      <p:bldP spid="55" grpId="0" animBg="1"/>
      <p:bldP spid="57" grpId="0" animBg="1"/>
      <p:bldP spid="58" grpId="0"/>
      <p:bldP spid="59" grpId="0"/>
      <p:bldP spid="60" grpId="0"/>
      <p:bldP spid="61" grpId="0"/>
      <p:bldP spid="62" grpId="0"/>
      <p:bldP spid="63" grpId="0"/>
      <p:bldP spid="67" grpId="0" animBg="1"/>
      <p:bldP spid="6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7BC7-5D1F-4891-817C-AAB48B94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158DA-426B-4129-A2BE-3BCD72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Units in Neural Networks</a:t>
            </a:r>
          </a:p>
          <a:p>
            <a:r>
              <a:rPr lang="en-US" altLang="zh-CN" sz="3200" dirty="0"/>
              <a:t>The XOR problem</a:t>
            </a:r>
          </a:p>
          <a:p>
            <a:r>
              <a:rPr lang="en-US" altLang="zh-CN" sz="3200" b="1" dirty="0"/>
              <a:t>Feedforward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Neural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Networks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(FNNs)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57EC9-3731-43B0-87DF-F3B05990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51808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BD58A0-5389-2C43-B045-A061A3C68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Feedforward Neural Networks (FNN)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C501E6-AAA7-1D4C-A88D-7C278D54E6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585" y="1522456"/>
            <a:ext cx="4608269" cy="4123443"/>
          </a:xfrm>
        </p:spPr>
        <p:txBody>
          <a:bodyPr lIns="90000">
            <a:noAutofit/>
          </a:bodyPr>
          <a:lstStyle/>
          <a:p>
            <a:pPr>
              <a:spcAft>
                <a:spcPts val="600"/>
              </a:spcAft>
            </a:pPr>
            <a:r>
              <a:rPr lang="en-US" altLang="zh-CN" dirty="0"/>
              <a:t>FNN is multilayer network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Units are connected with </a:t>
            </a:r>
            <a:r>
              <a:rPr lang="en-US" altLang="zh-CN" b="1" dirty="0">
                <a:solidFill>
                  <a:srgbClr val="4B9859"/>
                </a:solidFill>
              </a:rPr>
              <a:t>no cycles</a:t>
            </a:r>
          </a:p>
          <a:p>
            <a:pPr lvl="1">
              <a:spcAft>
                <a:spcPts val="600"/>
              </a:spcAft>
            </a:pPr>
            <a:r>
              <a:rPr lang="en-US" altLang="zh-CN" dirty="0"/>
              <a:t>Outputs from units in each layer are passed to units in the next </a:t>
            </a:r>
          </a:p>
          <a:p>
            <a:r>
              <a:rPr lang="en-US" altLang="zh-CN" dirty="0"/>
              <a:t>Sometimes called </a:t>
            </a:r>
            <a:r>
              <a:rPr lang="en-US" altLang="zh-CN" b="1" dirty="0"/>
              <a:t>Multi-Layer Perceptrons</a:t>
            </a:r>
            <a:r>
              <a:rPr lang="en-US" altLang="zh-CN" dirty="0"/>
              <a:t> (or MLPs)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D8B35-15E3-2547-B781-345D148F8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18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12">
                <a:extLst>
                  <a:ext uri="{FF2B5EF4-FFF2-40B4-BE49-F238E27FC236}">
                    <a16:creationId xmlns:a16="http://schemas.microsoft.com/office/drawing/2014/main" id="{03BDF3C8-1608-804F-A274-1EC19E50853F}"/>
                  </a:ext>
                </a:extLst>
              </p:cNvPr>
              <p:cNvSpPr/>
              <p:nvPr/>
            </p:nvSpPr>
            <p:spPr bwMode="auto">
              <a:xfrm>
                <a:off x="7952767" y="4336100"/>
                <a:ext cx="763617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Oval 12">
                <a:extLst>
                  <a:ext uri="{FF2B5EF4-FFF2-40B4-BE49-F238E27FC236}">
                    <a16:creationId xmlns:a16="http://schemas.microsoft.com/office/drawing/2014/main" id="{03BDF3C8-1608-804F-A274-1EC19E50853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52767" y="4336100"/>
                <a:ext cx="763617" cy="7505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0">
                <a:extLst>
                  <a:ext uri="{FF2B5EF4-FFF2-40B4-BE49-F238E27FC236}">
                    <a16:creationId xmlns:a16="http://schemas.microsoft.com/office/drawing/2014/main" id="{3FF4DF99-8179-A243-8980-9F69C9C5F8FE}"/>
                  </a:ext>
                </a:extLst>
              </p:cNvPr>
              <p:cNvSpPr/>
              <p:nvPr/>
            </p:nvSpPr>
            <p:spPr bwMode="auto">
              <a:xfrm>
                <a:off x="5582098" y="1411338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0">
                <a:extLst>
                  <a:ext uri="{FF2B5EF4-FFF2-40B4-BE49-F238E27FC236}">
                    <a16:creationId xmlns:a16="http://schemas.microsoft.com/office/drawing/2014/main" id="{3FF4DF99-8179-A243-8980-9F69C9C5F8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82098" y="1411338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2">
                <a:extLst>
                  <a:ext uri="{FF2B5EF4-FFF2-40B4-BE49-F238E27FC236}">
                    <a16:creationId xmlns:a16="http://schemas.microsoft.com/office/drawing/2014/main" id="{8A8003C1-EE46-CB42-878C-13B504D66164}"/>
                  </a:ext>
                </a:extLst>
              </p:cNvPr>
              <p:cNvSpPr/>
              <p:nvPr/>
            </p:nvSpPr>
            <p:spPr bwMode="auto">
              <a:xfrm>
                <a:off x="5653055" y="4331940"/>
                <a:ext cx="780450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2">
                <a:extLst>
                  <a:ext uri="{FF2B5EF4-FFF2-40B4-BE49-F238E27FC236}">
                    <a16:creationId xmlns:a16="http://schemas.microsoft.com/office/drawing/2014/main" id="{8A8003C1-EE46-CB42-878C-13B504D6616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53055" y="4331940"/>
                <a:ext cx="780450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24">
                <a:extLst>
                  <a:ext uri="{FF2B5EF4-FFF2-40B4-BE49-F238E27FC236}">
                    <a16:creationId xmlns:a16="http://schemas.microsoft.com/office/drawing/2014/main" id="{DBF7CAD0-796D-C242-AEAC-96310A7FC08A}"/>
                  </a:ext>
                </a:extLst>
              </p:cNvPr>
              <p:cNvSpPr/>
              <p:nvPr/>
            </p:nvSpPr>
            <p:spPr bwMode="auto">
              <a:xfrm>
                <a:off x="5614542" y="2771800"/>
                <a:ext cx="777753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1" name="Oval 24">
                <a:extLst>
                  <a:ext uri="{FF2B5EF4-FFF2-40B4-BE49-F238E27FC236}">
                    <a16:creationId xmlns:a16="http://schemas.microsoft.com/office/drawing/2014/main" id="{DBF7CAD0-796D-C242-AEAC-96310A7FC0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614542" y="2771800"/>
                <a:ext cx="777753" cy="75054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33">
            <a:extLst>
              <a:ext uri="{FF2B5EF4-FFF2-40B4-BE49-F238E27FC236}">
                <a16:creationId xmlns:a16="http://schemas.microsoft.com/office/drawing/2014/main" id="{8727FBA4-F697-BB48-8F56-867A19B60D5D}"/>
              </a:ext>
            </a:extLst>
          </p:cNvPr>
          <p:cNvSpPr/>
          <p:nvPr/>
        </p:nvSpPr>
        <p:spPr bwMode="auto">
          <a:xfrm>
            <a:off x="5653055" y="5235248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3" name="Straight Arrow Connector 55">
            <a:extLst>
              <a:ext uri="{FF2B5EF4-FFF2-40B4-BE49-F238E27FC236}">
                <a16:creationId xmlns:a16="http://schemas.microsoft.com/office/drawing/2014/main" id="{E02832D6-62A6-1F48-A2A5-DC13A06943B0}"/>
              </a:ext>
            </a:extLst>
          </p:cNvPr>
          <p:cNvCxnSpPr>
            <a:cxnSpLocks/>
            <a:stCxn id="12" idx="6"/>
            <a:endCxn id="7" idx="3"/>
          </p:cNvCxnSpPr>
          <p:nvPr/>
        </p:nvCxnSpPr>
        <p:spPr bwMode="auto">
          <a:xfrm flipV="1">
            <a:off x="6458904" y="4976732"/>
            <a:ext cx="1605692" cy="63379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52">
            <a:extLst>
              <a:ext uri="{FF2B5EF4-FFF2-40B4-BE49-F238E27FC236}">
                <a16:creationId xmlns:a16="http://schemas.microsoft.com/office/drawing/2014/main" id="{3AEC5C35-846A-9F43-85C8-0196859E56A6}"/>
              </a:ext>
            </a:extLst>
          </p:cNvPr>
          <p:cNvCxnSpPr>
            <a:cxnSpLocks/>
            <a:stCxn id="9" idx="6"/>
            <a:endCxn id="7" idx="2"/>
          </p:cNvCxnSpPr>
          <p:nvPr/>
        </p:nvCxnSpPr>
        <p:spPr bwMode="auto">
          <a:xfrm>
            <a:off x="6433505" y="4711374"/>
            <a:ext cx="15192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37">
            <a:extLst>
              <a:ext uri="{FF2B5EF4-FFF2-40B4-BE49-F238E27FC236}">
                <a16:creationId xmlns:a16="http://schemas.microsoft.com/office/drawing/2014/main" id="{679EEA1C-2143-D04B-B29C-9C89960509F6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 bwMode="auto">
          <a:xfrm>
            <a:off x="6239760" y="2051971"/>
            <a:ext cx="1824836" cy="2394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38">
            <a:extLst>
              <a:ext uri="{FF2B5EF4-FFF2-40B4-BE49-F238E27FC236}">
                <a16:creationId xmlns:a16="http://schemas.microsoft.com/office/drawing/2014/main" id="{2D977181-EA5B-C64E-8F81-95F15F884A49}"/>
              </a:ext>
            </a:extLst>
          </p:cNvPr>
          <p:cNvCxnSpPr>
            <a:cxnSpLocks/>
            <a:stCxn id="11" idx="5"/>
            <a:endCxn id="7" idx="2"/>
          </p:cNvCxnSpPr>
          <p:nvPr/>
        </p:nvCxnSpPr>
        <p:spPr bwMode="auto">
          <a:xfrm>
            <a:off x="6278396" y="3412432"/>
            <a:ext cx="1674371" cy="12989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2">
                <a:extLst>
                  <a:ext uri="{FF2B5EF4-FFF2-40B4-BE49-F238E27FC236}">
                    <a16:creationId xmlns:a16="http://schemas.microsoft.com/office/drawing/2014/main" id="{7D010544-41B3-B446-A2F6-88656BAFB0D1}"/>
                  </a:ext>
                </a:extLst>
              </p:cNvPr>
              <p:cNvSpPr/>
              <p:nvPr/>
            </p:nvSpPr>
            <p:spPr bwMode="auto">
              <a:xfrm>
                <a:off x="7947366" y="1392271"/>
                <a:ext cx="770500" cy="76961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Oval 12">
                <a:extLst>
                  <a:ext uri="{FF2B5EF4-FFF2-40B4-BE49-F238E27FC236}">
                    <a16:creationId xmlns:a16="http://schemas.microsoft.com/office/drawing/2014/main" id="{7D010544-41B3-B446-A2F6-88656BAFB0D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7366" y="1392271"/>
                <a:ext cx="770500" cy="7696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55">
            <a:extLst>
              <a:ext uri="{FF2B5EF4-FFF2-40B4-BE49-F238E27FC236}">
                <a16:creationId xmlns:a16="http://schemas.microsoft.com/office/drawing/2014/main" id="{C848990D-6936-0D44-8436-8E844A2B114E}"/>
              </a:ext>
            </a:extLst>
          </p:cNvPr>
          <p:cNvCxnSpPr>
            <a:cxnSpLocks/>
            <a:stCxn id="12" idx="7"/>
            <a:endCxn id="18" idx="3"/>
          </p:cNvCxnSpPr>
          <p:nvPr/>
        </p:nvCxnSpPr>
        <p:spPr bwMode="auto">
          <a:xfrm flipV="1">
            <a:off x="6340890" y="2049178"/>
            <a:ext cx="1719313" cy="329598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52">
            <a:extLst>
              <a:ext uri="{FF2B5EF4-FFF2-40B4-BE49-F238E27FC236}">
                <a16:creationId xmlns:a16="http://schemas.microsoft.com/office/drawing/2014/main" id="{1B1D34C6-AF28-7349-97F3-DB3D4246B89B}"/>
              </a:ext>
            </a:extLst>
          </p:cNvPr>
          <p:cNvCxnSpPr>
            <a:cxnSpLocks/>
            <a:stCxn id="9" idx="7"/>
            <a:endCxn id="18" idx="3"/>
          </p:cNvCxnSpPr>
          <p:nvPr/>
        </p:nvCxnSpPr>
        <p:spPr bwMode="auto">
          <a:xfrm flipV="1">
            <a:off x="6319211" y="2049178"/>
            <a:ext cx="1740992" cy="23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37">
            <a:extLst>
              <a:ext uri="{FF2B5EF4-FFF2-40B4-BE49-F238E27FC236}">
                <a16:creationId xmlns:a16="http://schemas.microsoft.com/office/drawing/2014/main" id="{11994E8C-6B80-8A47-B8F4-B37131F79A19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 bwMode="auto">
          <a:xfrm flipV="1">
            <a:off x="6352597" y="1777079"/>
            <a:ext cx="1594769" cy="95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38">
            <a:extLst>
              <a:ext uri="{FF2B5EF4-FFF2-40B4-BE49-F238E27FC236}">
                <a16:creationId xmlns:a16="http://schemas.microsoft.com/office/drawing/2014/main" id="{DE70793E-4979-934B-9916-C7AA142457A7}"/>
              </a:ext>
            </a:extLst>
          </p:cNvPr>
          <p:cNvCxnSpPr>
            <a:cxnSpLocks/>
            <a:stCxn id="11" idx="7"/>
            <a:endCxn id="18" idx="2"/>
          </p:cNvCxnSpPr>
          <p:nvPr/>
        </p:nvCxnSpPr>
        <p:spPr bwMode="auto">
          <a:xfrm flipV="1">
            <a:off x="6278396" y="1777079"/>
            <a:ext cx="1668970" cy="1104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6">
                <a:extLst>
                  <a:ext uri="{FF2B5EF4-FFF2-40B4-BE49-F238E27FC236}">
                    <a16:creationId xmlns:a16="http://schemas.microsoft.com/office/drawing/2014/main" id="{5440F979-3678-0A47-A19C-D4F9BAE6F482}"/>
                  </a:ext>
                </a:extLst>
              </p:cNvPr>
              <p:cNvSpPr txBox="1"/>
              <p:nvPr/>
            </p:nvSpPr>
            <p:spPr>
              <a:xfrm>
                <a:off x="6771121" y="1318299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4" name="文本框 26">
                <a:extLst>
                  <a:ext uri="{FF2B5EF4-FFF2-40B4-BE49-F238E27FC236}">
                    <a16:creationId xmlns:a16="http://schemas.microsoft.com/office/drawing/2014/main" id="{5440F979-3678-0A47-A19C-D4F9BAE6F4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1121" y="1318299"/>
                <a:ext cx="6520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12">
                <a:extLst>
                  <a:ext uri="{FF2B5EF4-FFF2-40B4-BE49-F238E27FC236}">
                    <a16:creationId xmlns:a16="http://schemas.microsoft.com/office/drawing/2014/main" id="{593BB493-1862-F348-9162-59E00E885C8B}"/>
                  </a:ext>
                </a:extLst>
              </p:cNvPr>
              <p:cNvSpPr/>
              <p:nvPr/>
            </p:nvSpPr>
            <p:spPr bwMode="auto">
              <a:xfrm>
                <a:off x="7947367" y="2778643"/>
                <a:ext cx="760372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Oval 12">
                <a:extLst>
                  <a:ext uri="{FF2B5EF4-FFF2-40B4-BE49-F238E27FC236}">
                    <a16:creationId xmlns:a16="http://schemas.microsoft.com/office/drawing/2014/main" id="{593BB493-1862-F348-9162-59E00E885C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947367" y="2778643"/>
                <a:ext cx="760372" cy="75054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55">
            <a:extLst>
              <a:ext uri="{FF2B5EF4-FFF2-40B4-BE49-F238E27FC236}">
                <a16:creationId xmlns:a16="http://schemas.microsoft.com/office/drawing/2014/main" id="{E51EF957-1B09-8A41-9A5A-AB6224B3FFC3}"/>
              </a:ext>
            </a:extLst>
          </p:cNvPr>
          <p:cNvCxnSpPr>
            <a:cxnSpLocks/>
            <a:stCxn id="12" idx="7"/>
            <a:endCxn id="25" idx="3"/>
          </p:cNvCxnSpPr>
          <p:nvPr/>
        </p:nvCxnSpPr>
        <p:spPr bwMode="auto">
          <a:xfrm flipV="1">
            <a:off x="6340890" y="3419275"/>
            <a:ext cx="1717831" cy="192588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52">
            <a:extLst>
              <a:ext uri="{FF2B5EF4-FFF2-40B4-BE49-F238E27FC236}">
                <a16:creationId xmlns:a16="http://schemas.microsoft.com/office/drawing/2014/main" id="{29E204B9-970A-DD45-AE5B-5B49C51FA8F7}"/>
              </a:ext>
            </a:extLst>
          </p:cNvPr>
          <p:cNvCxnSpPr>
            <a:cxnSpLocks/>
            <a:stCxn id="9" idx="7"/>
            <a:endCxn id="25" idx="2"/>
          </p:cNvCxnSpPr>
          <p:nvPr/>
        </p:nvCxnSpPr>
        <p:spPr bwMode="auto">
          <a:xfrm flipV="1">
            <a:off x="6319211" y="3153917"/>
            <a:ext cx="1628156" cy="12891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37">
            <a:extLst>
              <a:ext uri="{FF2B5EF4-FFF2-40B4-BE49-F238E27FC236}">
                <a16:creationId xmlns:a16="http://schemas.microsoft.com/office/drawing/2014/main" id="{E241F26A-3561-9949-8133-603B25E3E4A4}"/>
              </a:ext>
            </a:extLst>
          </p:cNvPr>
          <p:cNvCxnSpPr>
            <a:cxnSpLocks/>
            <a:stCxn id="8" idx="6"/>
            <a:endCxn id="25" idx="1"/>
          </p:cNvCxnSpPr>
          <p:nvPr/>
        </p:nvCxnSpPr>
        <p:spPr bwMode="auto">
          <a:xfrm>
            <a:off x="6352597" y="1786612"/>
            <a:ext cx="1706124" cy="11019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38">
            <a:extLst>
              <a:ext uri="{FF2B5EF4-FFF2-40B4-BE49-F238E27FC236}">
                <a16:creationId xmlns:a16="http://schemas.microsoft.com/office/drawing/2014/main" id="{995352CD-40A7-2946-913E-2904EF4355EE}"/>
              </a:ext>
            </a:extLst>
          </p:cNvPr>
          <p:cNvCxnSpPr>
            <a:cxnSpLocks/>
            <a:stCxn id="11" idx="6"/>
            <a:endCxn id="25" idx="2"/>
          </p:cNvCxnSpPr>
          <p:nvPr/>
        </p:nvCxnSpPr>
        <p:spPr bwMode="auto">
          <a:xfrm>
            <a:off x="6392295" y="3147074"/>
            <a:ext cx="1555072" cy="68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12">
                <a:extLst>
                  <a:ext uri="{FF2B5EF4-FFF2-40B4-BE49-F238E27FC236}">
                    <a16:creationId xmlns:a16="http://schemas.microsoft.com/office/drawing/2014/main" id="{4AE1567C-4E2A-1347-A37F-773DC9D9B2A4}"/>
                  </a:ext>
                </a:extLst>
              </p:cNvPr>
              <p:cNvSpPr/>
              <p:nvPr/>
            </p:nvSpPr>
            <p:spPr bwMode="auto">
              <a:xfrm>
                <a:off x="10406200" y="1392271"/>
                <a:ext cx="770500" cy="755439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Oval 12">
                <a:extLst>
                  <a:ext uri="{FF2B5EF4-FFF2-40B4-BE49-F238E27FC236}">
                    <a16:creationId xmlns:a16="http://schemas.microsoft.com/office/drawing/2014/main" id="{4AE1567C-4E2A-1347-A37F-773DC9D9B2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6200" y="1392271"/>
                <a:ext cx="770500" cy="755439"/>
              </a:xfrm>
              <a:prstGeom prst="ellipse">
                <a:avLst/>
              </a:prstGeom>
              <a:blipFill>
                <a:blip r:embed="rId10"/>
                <a:stretch>
                  <a:fillRect b="-5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29EC9C77-2A41-904C-818B-4C83F011D088}"/>
              </a:ext>
            </a:extLst>
          </p:cNvPr>
          <p:cNvCxnSpPr>
            <a:cxnSpLocks/>
            <a:stCxn id="18" idx="6"/>
            <a:endCxn id="31" idx="2"/>
          </p:cNvCxnSpPr>
          <p:nvPr/>
        </p:nvCxnSpPr>
        <p:spPr bwMode="auto">
          <a:xfrm flipV="1">
            <a:off x="8717866" y="1769991"/>
            <a:ext cx="1688334" cy="70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97036A1B-C47A-4F46-B6DE-01C20B76232F}"/>
              </a:ext>
            </a:extLst>
          </p:cNvPr>
          <p:cNvCxnSpPr>
            <a:cxnSpLocks/>
            <a:stCxn id="25" idx="7"/>
            <a:endCxn id="31" idx="2"/>
          </p:cNvCxnSpPr>
          <p:nvPr/>
        </p:nvCxnSpPr>
        <p:spPr bwMode="auto">
          <a:xfrm flipV="1">
            <a:off x="8596385" y="1769991"/>
            <a:ext cx="1809815" cy="11185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7">
            <a:extLst>
              <a:ext uri="{FF2B5EF4-FFF2-40B4-BE49-F238E27FC236}">
                <a16:creationId xmlns:a16="http://schemas.microsoft.com/office/drawing/2014/main" id="{A7EF528C-19F3-2641-AF99-422142A2CA09}"/>
              </a:ext>
            </a:extLst>
          </p:cNvPr>
          <p:cNvCxnSpPr>
            <a:cxnSpLocks/>
            <a:stCxn id="7" idx="7"/>
            <a:endCxn id="31" idx="3"/>
          </p:cNvCxnSpPr>
          <p:nvPr/>
        </p:nvCxnSpPr>
        <p:spPr bwMode="auto">
          <a:xfrm flipV="1">
            <a:off x="8604555" y="2037079"/>
            <a:ext cx="1914482" cy="2408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9">
                <a:extLst>
                  <a:ext uri="{FF2B5EF4-FFF2-40B4-BE49-F238E27FC236}">
                    <a16:creationId xmlns:a16="http://schemas.microsoft.com/office/drawing/2014/main" id="{31015055-8AF2-2845-8516-1DABD677C54A}"/>
                  </a:ext>
                </a:extLst>
              </p:cNvPr>
              <p:cNvSpPr txBox="1"/>
              <p:nvPr/>
            </p:nvSpPr>
            <p:spPr>
              <a:xfrm>
                <a:off x="9349810" y="1324999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9">
                <a:extLst>
                  <a:ext uri="{FF2B5EF4-FFF2-40B4-BE49-F238E27FC236}">
                    <a16:creationId xmlns:a16="http://schemas.microsoft.com/office/drawing/2014/main" id="{31015055-8AF2-2845-8516-1DABD677C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49810" y="1324999"/>
                <a:ext cx="62079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F9F29580-C909-8446-94FC-BDAD8B3F0E6C}"/>
                  </a:ext>
                </a:extLst>
              </p:cNvPr>
              <p:cNvSpPr/>
              <p:nvPr/>
            </p:nvSpPr>
            <p:spPr bwMode="auto">
              <a:xfrm>
                <a:off x="10406200" y="4318849"/>
                <a:ext cx="761858" cy="750548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F9F29580-C909-8446-94FC-BDAD8B3F0E6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06200" y="4318849"/>
                <a:ext cx="761858" cy="75054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Oval 12">
                <a:extLst>
                  <a:ext uri="{FF2B5EF4-FFF2-40B4-BE49-F238E27FC236}">
                    <a16:creationId xmlns:a16="http://schemas.microsoft.com/office/drawing/2014/main" id="{CC50A397-3ACB-2145-A614-333ACB60FB0F}"/>
                  </a:ext>
                </a:extLst>
              </p:cNvPr>
              <p:cNvSpPr/>
              <p:nvPr/>
            </p:nvSpPr>
            <p:spPr bwMode="auto">
              <a:xfrm>
                <a:off x="10414843" y="2771801"/>
                <a:ext cx="761857" cy="75739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7" name="Oval 12">
                <a:extLst>
                  <a:ext uri="{FF2B5EF4-FFF2-40B4-BE49-F238E27FC236}">
                    <a16:creationId xmlns:a16="http://schemas.microsoft.com/office/drawing/2014/main" id="{CC50A397-3ACB-2145-A614-333ACB60FB0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414843" y="2771801"/>
                <a:ext cx="761857" cy="757390"/>
              </a:xfrm>
              <a:prstGeom prst="ellipse">
                <a:avLst/>
              </a:prstGeom>
              <a:blipFill>
                <a:blip r:embed="rId13"/>
                <a:stretch>
                  <a:fillRect b="-333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50D3A9C1-B4AC-F04A-94E8-6D8806A219D7}"/>
              </a:ext>
            </a:extLst>
          </p:cNvPr>
          <p:cNvCxnSpPr>
            <a:cxnSpLocks/>
            <a:stCxn id="18" idx="6"/>
            <a:endCxn id="37" idx="2"/>
          </p:cNvCxnSpPr>
          <p:nvPr/>
        </p:nvCxnSpPr>
        <p:spPr bwMode="auto">
          <a:xfrm>
            <a:off x="8717866" y="1777079"/>
            <a:ext cx="1696977" cy="13734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7">
            <a:extLst>
              <a:ext uri="{FF2B5EF4-FFF2-40B4-BE49-F238E27FC236}">
                <a16:creationId xmlns:a16="http://schemas.microsoft.com/office/drawing/2014/main" id="{B716EEC1-FDAB-D548-9FB4-4423D7F21DBB}"/>
              </a:ext>
            </a:extLst>
          </p:cNvPr>
          <p:cNvCxnSpPr>
            <a:cxnSpLocks/>
            <a:stCxn id="25" idx="6"/>
            <a:endCxn id="37" idx="2"/>
          </p:cNvCxnSpPr>
          <p:nvPr/>
        </p:nvCxnSpPr>
        <p:spPr bwMode="auto">
          <a:xfrm flipV="1">
            <a:off x="8707739" y="3150496"/>
            <a:ext cx="1707104" cy="34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7">
            <a:extLst>
              <a:ext uri="{FF2B5EF4-FFF2-40B4-BE49-F238E27FC236}">
                <a16:creationId xmlns:a16="http://schemas.microsoft.com/office/drawing/2014/main" id="{BAABBC68-BBBF-544D-A756-B0399F67B2E7}"/>
              </a:ext>
            </a:extLst>
          </p:cNvPr>
          <p:cNvCxnSpPr>
            <a:cxnSpLocks/>
            <a:stCxn id="7" idx="7"/>
            <a:endCxn id="37" idx="3"/>
          </p:cNvCxnSpPr>
          <p:nvPr/>
        </p:nvCxnSpPr>
        <p:spPr bwMode="auto">
          <a:xfrm flipV="1">
            <a:off x="8604555" y="3418274"/>
            <a:ext cx="1921859" cy="10277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37">
            <a:extLst>
              <a:ext uri="{FF2B5EF4-FFF2-40B4-BE49-F238E27FC236}">
                <a16:creationId xmlns:a16="http://schemas.microsoft.com/office/drawing/2014/main" id="{D6379C77-FC4D-784B-83C8-5B0FDBC2F483}"/>
              </a:ext>
            </a:extLst>
          </p:cNvPr>
          <p:cNvCxnSpPr>
            <a:cxnSpLocks/>
            <a:stCxn id="18" idx="5"/>
            <a:endCxn id="36" idx="1"/>
          </p:cNvCxnSpPr>
          <p:nvPr/>
        </p:nvCxnSpPr>
        <p:spPr bwMode="auto">
          <a:xfrm>
            <a:off x="8605029" y="2049178"/>
            <a:ext cx="1912743" cy="2379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37">
            <a:extLst>
              <a:ext uri="{FF2B5EF4-FFF2-40B4-BE49-F238E27FC236}">
                <a16:creationId xmlns:a16="http://schemas.microsoft.com/office/drawing/2014/main" id="{29DE43EB-8367-F14D-A086-EFC4753B083C}"/>
              </a:ext>
            </a:extLst>
          </p:cNvPr>
          <p:cNvCxnSpPr>
            <a:cxnSpLocks/>
            <a:stCxn id="25" idx="5"/>
            <a:endCxn id="36" idx="2"/>
          </p:cNvCxnSpPr>
          <p:nvPr/>
        </p:nvCxnSpPr>
        <p:spPr bwMode="auto">
          <a:xfrm>
            <a:off x="8596385" y="3419275"/>
            <a:ext cx="1809815" cy="12748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37">
            <a:extLst>
              <a:ext uri="{FF2B5EF4-FFF2-40B4-BE49-F238E27FC236}">
                <a16:creationId xmlns:a16="http://schemas.microsoft.com/office/drawing/2014/main" id="{B98D6FC5-1BBD-164E-85FA-4EAD0B39D3C4}"/>
              </a:ext>
            </a:extLst>
          </p:cNvPr>
          <p:cNvCxnSpPr>
            <a:cxnSpLocks/>
            <a:stCxn id="7" idx="6"/>
            <a:endCxn id="36" idx="2"/>
          </p:cNvCxnSpPr>
          <p:nvPr/>
        </p:nvCxnSpPr>
        <p:spPr bwMode="auto">
          <a:xfrm flipV="1">
            <a:off x="8716384" y="4694123"/>
            <a:ext cx="1689816" cy="172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95" name="TextBox 394">
            <a:extLst>
              <a:ext uri="{FF2B5EF4-FFF2-40B4-BE49-F238E27FC236}">
                <a16:creationId xmlns:a16="http://schemas.microsoft.com/office/drawing/2014/main" id="{DD9B9632-3294-7944-8A6B-912FC0FE0D04}"/>
              </a:ext>
            </a:extLst>
          </p:cNvPr>
          <p:cNvSpPr txBox="1"/>
          <p:nvPr/>
        </p:nvSpPr>
        <p:spPr>
          <a:xfrm>
            <a:off x="5337083" y="6070020"/>
            <a:ext cx="6429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rgbClr val="4B9859"/>
                </a:solidFill>
              </a:rPr>
              <a:t>Input Layer        </a:t>
            </a:r>
            <a:r>
              <a:rPr lang="en-CN" sz="2000" b="1" dirty="0">
                <a:solidFill>
                  <a:srgbClr val="CE5754"/>
                </a:solidFill>
              </a:rPr>
              <a:t>Hidden Layer          </a:t>
            </a:r>
            <a:r>
              <a:rPr lang="en-CN" sz="2000" b="1" dirty="0">
                <a:solidFill>
                  <a:srgbClr val="0070C0"/>
                </a:solidFill>
              </a:rPr>
              <a:t>Output Layer</a:t>
            </a:r>
          </a:p>
        </p:txBody>
      </p:sp>
      <p:sp>
        <p:nvSpPr>
          <p:cNvPr id="396" name="TextBox 395">
            <a:extLst>
              <a:ext uri="{FF2B5EF4-FFF2-40B4-BE49-F238E27FC236}">
                <a16:creationId xmlns:a16="http://schemas.microsoft.com/office/drawing/2014/main" id="{87DE34EC-0FDF-8F4D-AFA2-1DB88B27AAB0}"/>
              </a:ext>
            </a:extLst>
          </p:cNvPr>
          <p:cNvSpPr txBox="1"/>
          <p:nvPr/>
        </p:nvSpPr>
        <p:spPr>
          <a:xfrm rot="5400000">
            <a:off x="5832429" y="369740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397" name="TextBox 396">
            <a:extLst>
              <a:ext uri="{FF2B5EF4-FFF2-40B4-BE49-F238E27FC236}">
                <a16:creationId xmlns:a16="http://schemas.microsoft.com/office/drawing/2014/main" id="{0256CEFD-6688-1348-B647-8ED3AC765CA3}"/>
              </a:ext>
            </a:extLst>
          </p:cNvPr>
          <p:cNvSpPr txBox="1"/>
          <p:nvPr/>
        </p:nvSpPr>
        <p:spPr>
          <a:xfrm rot="5400000">
            <a:off x="8160079" y="372297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398" name="TextBox 397">
            <a:extLst>
              <a:ext uri="{FF2B5EF4-FFF2-40B4-BE49-F238E27FC236}">
                <a16:creationId xmlns:a16="http://schemas.microsoft.com/office/drawing/2014/main" id="{4D4D0BC2-1B14-B24C-B0A0-070A236A484C}"/>
              </a:ext>
            </a:extLst>
          </p:cNvPr>
          <p:cNvSpPr txBox="1"/>
          <p:nvPr/>
        </p:nvSpPr>
        <p:spPr>
          <a:xfrm rot="5400000">
            <a:off x="10629018" y="3691183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88398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B4ABA9-3A1A-470B-8239-D62CB5C4C5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Binary LR</a:t>
            </a:r>
            <a:r>
              <a:rPr lang="zh-CN" altLang="en-US" dirty="0"/>
              <a:t> </a:t>
            </a:r>
            <a:r>
              <a:rPr lang="en-US" altLang="zh-CN" dirty="0"/>
              <a:t>as a 1-layer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07B7CB-619A-4DA9-ADC9-0265ADD06F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2820" y="1047655"/>
            <a:ext cx="10202805" cy="691677"/>
          </a:xfrm>
        </p:spPr>
        <p:txBody>
          <a:bodyPr>
            <a:noAutofit/>
          </a:bodyPr>
          <a:lstStyle/>
          <a:p>
            <a:r>
              <a:rPr lang="en-US" altLang="zh-CN" dirty="0"/>
              <a:t>We don't count the input layer: Input layer=0</a:t>
            </a:r>
            <a:r>
              <a:rPr lang="en-US" altLang="zh-CN" baseline="30000" dirty="0"/>
              <a:t>th</a:t>
            </a:r>
            <a:r>
              <a:rPr lang="en-US" altLang="zh-CN" dirty="0"/>
              <a:t> layer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70C04D7-3B58-4C61-94E9-0035AFDDA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19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5E51B91B-B353-4EB3-B57D-2ED4786FDD9D}"/>
                  </a:ext>
                </a:extLst>
              </p:cNvPr>
              <p:cNvSpPr/>
              <p:nvPr/>
            </p:nvSpPr>
            <p:spPr bwMode="auto">
              <a:xfrm>
                <a:off x="7007470" y="2556775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5E51B91B-B353-4EB3-B57D-2ED4786FDD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007470" y="2556775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90A86EBD-703A-4309-99FB-3D027E1270CD}"/>
                  </a:ext>
                </a:extLst>
              </p:cNvPr>
              <p:cNvSpPr/>
              <p:nvPr/>
            </p:nvSpPr>
            <p:spPr bwMode="auto">
              <a:xfrm>
                <a:off x="4819344" y="5409915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90A86EBD-703A-4309-99FB-3D027E1270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819344" y="5409915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2A4A2CC8-315E-41AD-B02F-C0350419F968}"/>
                  </a:ext>
                </a:extLst>
              </p:cNvPr>
              <p:cNvSpPr/>
              <p:nvPr/>
            </p:nvSpPr>
            <p:spPr bwMode="auto">
              <a:xfrm>
                <a:off x="8001454" y="5409915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2A4A2CC8-315E-41AD-B02F-C0350419F96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1454" y="5409915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6D033978-1305-424F-9837-821651189FFC}"/>
                  </a:ext>
                </a:extLst>
              </p:cNvPr>
              <p:cNvSpPr/>
              <p:nvPr/>
            </p:nvSpPr>
            <p:spPr bwMode="auto">
              <a:xfrm>
                <a:off x="6847762" y="5409916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6D033978-1305-424F-9837-821651189F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47762" y="5409916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DACA63BF-6383-415A-84E7-20DA57F056FA}"/>
                  </a:ext>
                </a:extLst>
              </p:cNvPr>
              <p:cNvSpPr/>
              <p:nvPr/>
            </p:nvSpPr>
            <p:spPr bwMode="auto">
              <a:xfrm>
                <a:off x="5844604" y="5409915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DACA63BF-6383-415A-84E7-20DA57F056F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844604" y="5409915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1D9E8849-4BBC-4CA2-AB03-FD847EDCB202}"/>
              </a:ext>
            </a:extLst>
          </p:cNvPr>
          <p:cNvSpPr/>
          <p:nvPr/>
        </p:nvSpPr>
        <p:spPr bwMode="auto">
          <a:xfrm>
            <a:off x="9127671" y="5492800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1AF38D86-B125-481F-AF3B-E35ADADF240C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7465347" y="3429000"/>
            <a:ext cx="2065249" cy="206380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851091D2-14CA-49F2-A5CD-7943C5B8493C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7233390" y="3429000"/>
            <a:ext cx="231957" cy="198091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5B89F68E-8DCA-41C8-B0D2-1E872190E360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H="1" flipV="1">
            <a:off x="7465347" y="3429000"/>
            <a:ext cx="939032" cy="19809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95EAE560-9290-497A-8764-55C69ABBD836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5204594" y="3429000"/>
            <a:ext cx="2260753" cy="19809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06E850B4-294D-42DC-83F2-0C43EA990AB4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6207937" y="3429000"/>
            <a:ext cx="1257410" cy="198091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D095D8-5E1B-407A-8F9A-856688401552}"/>
                  </a:ext>
                </a:extLst>
              </p:cNvPr>
              <p:cNvSpPr txBox="1"/>
              <p:nvPr/>
            </p:nvSpPr>
            <p:spPr>
              <a:xfrm>
                <a:off x="8766130" y="2478433"/>
                <a:ext cx="2668616" cy="86177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(y is a scalar)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97D095D8-5E1B-407A-8F9A-8566884015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6130" y="2478433"/>
                <a:ext cx="2668616" cy="861774"/>
              </a:xfrm>
              <a:prstGeom prst="rect">
                <a:avLst/>
              </a:prstGeom>
              <a:blipFill>
                <a:blip r:embed="rId8"/>
                <a:stretch>
                  <a:fillRect l="-4265" r="-1896" b="-2318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D507D47-83AC-44D0-8289-486989668FB4}"/>
                  </a:ext>
                </a:extLst>
              </p:cNvPr>
              <p:cNvSpPr txBox="1"/>
              <p:nvPr/>
            </p:nvSpPr>
            <p:spPr>
              <a:xfrm>
                <a:off x="5704858" y="4316610"/>
                <a:ext cx="326756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D507D47-83AC-44D0-8289-486989668F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04858" y="4316610"/>
                <a:ext cx="326756" cy="307777"/>
              </a:xfrm>
              <a:prstGeom prst="rect">
                <a:avLst/>
              </a:prstGeom>
              <a:blipFill>
                <a:blip r:embed="rId9"/>
                <a:stretch>
                  <a:fillRect l="-15385" r="-11538" b="-1538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D038CD1-9199-4EE9-802B-54C6CC549C3B}"/>
                  </a:ext>
                </a:extLst>
              </p:cNvPr>
              <p:cNvSpPr txBox="1"/>
              <p:nvPr/>
            </p:nvSpPr>
            <p:spPr>
              <a:xfrm>
                <a:off x="6316446" y="4308139"/>
                <a:ext cx="3804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6" name="文本框 25">
                <a:extLst>
                  <a:ext uri="{FF2B5EF4-FFF2-40B4-BE49-F238E27FC236}">
                    <a16:creationId xmlns:a16="http://schemas.microsoft.com/office/drawing/2014/main" id="{1D038CD1-9199-4EE9-802B-54C6CC549C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6446" y="4308139"/>
                <a:ext cx="380424" cy="307777"/>
              </a:xfrm>
              <a:prstGeom prst="rect">
                <a:avLst/>
              </a:prstGeom>
              <a:blipFill>
                <a:blip r:embed="rId10"/>
                <a:stretch>
                  <a:fillRect l="-6452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CDEE60-9C10-4755-A8C0-8A8D913EC06A}"/>
                  </a:ext>
                </a:extLst>
              </p:cNvPr>
              <p:cNvSpPr txBox="1"/>
              <p:nvPr/>
            </p:nvSpPr>
            <p:spPr>
              <a:xfrm>
                <a:off x="6965761" y="4307494"/>
                <a:ext cx="380424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CCCDEE60-9C10-4755-A8C0-8A8D913EC0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761" y="4307494"/>
                <a:ext cx="380424" cy="307777"/>
              </a:xfrm>
              <a:prstGeom prst="rect">
                <a:avLst/>
              </a:prstGeom>
              <a:blipFill>
                <a:blip r:embed="rId11"/>
                <a:stretch>
                  <a:fillRect l="-3226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A4F1DF8-FBD5-4C82-BD3F-8E32C9B474C7}"/>
                  </a:ext>
                </a:extLst>
              </p:cNvPr>
              <p:cNvSpPr txBox="1"/>
              <p:nvPr/>
            </p:nvSpPr>
            <p:spPr>
              <a:xfrm>
                <a:off x="7590933" y="4302604"/>
                <a:ext cx="388696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20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0A4F1DF8-FBD5-4C82-BD3F-8E32C9B474C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0933" y="4302604"/>
                <a:ext cx="388696" cy="307777"/>
              </a:xfrm>
              <a:prstGeom prst="rect">
                <a:avLst/>
              </a:prstGeom>
              <a:blipFill>
                <a:blip r:embed="rId12"/>
                <a:stretch>
                  <a:fillRect l="-3125" b="-16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ED9154E-395D-4EA4-B2C3-C7B2E889B3EB}"/>
                  </a:ext>
                </a:extLst>
              </p:cNvPr>
              <p:cNvSpPr txBox="1"/>
              <p:nvPr/>
            </p:nvSpPr>
            <p:spPr>
              <a:xfrm>
                <a:off x="8258890" y="4318932"/>
                <a:ext cx="32845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FED9154E-395D-4EA4-B2C3-C7B2E889B3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58890" y="4318932"/>
                <a:ext cx="328459" cy="307777"/>
              </a:xfrm>
              <a:prstGeom prst="rect">
                <a:avLst/>
              </a:prstGeom>
              <a:blipFill>
                <a:blip r:embed="rId13"/>
                <a:stretch>
                  <a:fillRect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511CAF9F-D406-42AD-9533-FD86460A4DDC}"/>
              </a:ext>
            </a:extLst>
          </p:cNvPr>
          <p:cNvSpPr txBox="1"/>
          <p:nvPr/>
        </p:nvSpPr>
        <p:spPr>
          <a:xfrm>
            <a:off x="7539468" y="549280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…</a:t>
            </a:r>
            <a:endParaRPr lang="zh-CN" altLang="en-US" sz="2400" b="1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E7E454A-700E-44ED-8ACC-4DC4A446BA06}"/>
                  </a:ext>
                </a:extLst>
              </p:cNvPr>
              <p:cNvSpPr txBox="1"/>
              <p:nvPr/>
            </p:nvSpPr>
            <p:spPr>
              <a:xfrm>
                <a:off x="696153" y="4092978"/>
                <a:ext cx="2648482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𝒘</m:t>
                    </m:r>
                  </m:oMath>
                </a14:m>
                <a:r>
                  <a: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a vector</a:t>
                </a:r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E7E454A-700E-44ED-8ACC-4DC4A446BA0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3" y="4092978"/>
                <a:ext cx="2648482" cy="584775"/>
              </a:xfrm>
              <a:prstGeom prst="rect">
                <a:avLst/>
              </a:prstGeom>
              <a:blipFill>
                <a:blip r:embed="rId14"/>
                <a:stretch>
                  <a:fillRect l="-476" t="-12766" r="-4762" b="-31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9B2F03B-D0EF-41E0-A966-01CE9D55F73D}"/>
                  </a:ext>
                </a:extLst>
              </p:cNvPr>
              <p:cNvSpPr txBox="1"/>
              <p:nvPr/>
            </p:nvSpPr>
            <p:spPr>
              <a:xfrm>
                <a:off x="696152" y="5492800"/>
                <a:ext cx="3950120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layer vector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A9B2F03B-D0EF-41E0-A966-01CE9D55F7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152" y="5492800"/>
                <a:ext cx="3950120" cy="584775"/>
              </a:xfrm>
              <a:prstGeom prst="rect">
                <a:avLst/>
              </a:prstGeom>
              <a:blipFill>
                <a:blip r:embed="rId15"/>
                <a:stretch>
                  <a:fillRect l="-3846" t="-12766" b="-31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386E1B7-AF53-46F3-813F-6AD6DB1E97C5}"/>
                  </a:ext>
                </a:extLst>
              </p:cNvPr>
              <p:cNvSpPr txBox="1"/>
              <p:nvPr/>
            </p:nvSpPr>
            <p:spPr>
              <a:xfrm>
                <a:off x="702689" y="2601925"/>
                <a:ext cx="4060727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layer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node</a:t>
                </a:r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3386E1B7-AF53-46F3-813F-6AD6DB1E97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689" y="2601925"/>
                <a:ext cx="4060727" cy="584775"/>
              </a:xfrm>
              <a:prstGeom prst="rect">
                <a:avLst/>
              </a:prstGeom>
              <a:blipFill>
                <a:blip r:embed="rId16"/>
                <a:stretch>
                  <a:fillRect l="-3750" t="-12500" r="-2813" b="-291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1" name="Straight Arrow Connector 38">
            <a:extLst>
              <a:ext uri="{FF2B5EF4-FFF2-40B4-BE49-F238E27FC236}">
                <a16:creationId xmlns:a16="http://schemas.microsoft.com/office/drawing/2014/main" id="{1C67267C-59C2-8848-8E90-604F05947BB3}"/>
              </a:ext>
            </a:extLst>
          </p:cNvPr>
          <p:cNvCxnSpPr>
            <a:cxnSpLocks/>
            <a:stCxn id="5" idx="0"/>
          </p:cNvCxnSpPr>
          <p:nvPr/>
        </p:nvCxnSpPr>
        <p:spPr bwMode="auto">
          <a:xfrm flipH="1" flipV="1">
            <a:off x="7465346" y="2213043"/>
            <a:ext cx="1" cy="3437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8C5DAFB-6371-AE4A-9C67-FD29001641F0}"/>
                  </a:ext>
                </a:extLst>
              </p:cNvPr>
              <p:cNvSpPr txBox="1"/>
              <p:nvPr/>
            </p:nvSpPr>
            <p:spPr>
              <a:xfrm>
                <a:off x="7155973" y="1696992"/>
                <a:ext cx="546840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E8C5DAFB-6371-AE4A-9C67-FD29001641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55973" y="1696992"/>
                <a:ext cx="546840" cy="523220"/>
              </a:xfrm>
              <a:prstGeom prst="rect">
                <a:avLst/>
              </a:prstGeom>
              <a:blipFill>
                <a:blip r:embed="rId17"/>
                <a:stretch>
                  <a:fillRect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19732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BFC5BC-0350-48D1-B656-C4A3946806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6283EF-289E-452A-B6F0-1B2B60166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345295-E261-4EC5-88DB-2E3C71302580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AD11083-3A0F-4902-A960-5499F8205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Units</a:t>
            </a:r>
            <a:r>
              <a:rPr lang="zh-CN" altLang="en-US" b="1" dirty="0"/>
              <a:t> </a:t>
            </a:r>
            <a:r>
              <a:rPr lang="en-US" altLang="zh-CN" b="1" dirty="0"/>
              <a:t>in</a:t>
            </a:r>
            <a:r>
              <a:rPr lang="zh-CN" altLang="en-US" b="1" dirty="0"/>
              <a:t> </a:t>
            </a:r>
            <a:r>
              <a:rPr lang="en-US" altLang="zh-CN" b="1" dirty="0"/>
              <a:t>Neural</a:t>
            </a:r>
            <a:r>
              <a:rPr lang="zh-CN" altLang="en-US" b="1" dirty="0"/>
              <a:t> </a:t>
            </a:r>
            <a:r>
              <a:rPr lang="en-US" altLang="zh-CN" b="1" dirty="0"/>
              <a:t>Networks</a:t>
            </a:r>
          </a:p>
          <a:p>
            <a:endParaRPr lang="en-US" altLang="zh-CN" b="1" dirty="0"/>
          </a:p>
        </p:txBody>
      </p:sp>
    </p:spTree>
    <p:extLst>
      <p:ext uri="{BB962C8B-B14F-4D97-AF65-F5344CB8AC3E}">
        <p14:creationId xmlns:p14="http://schemas.microsoft.com/office/powerpoint/2010/main" val="41415271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BA2DD-90DC-41B4-B5B2-CCA11665C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Multinomial LR</a:t>
            </a:r>
            <a:r>
              <a:rPr lang="zh-CN" altLang="en-US" dirty="0"/>
              <a:t> </a:t>
            </a:r>
            <a:r>
              <a:rPr lang="en-US" altLang="zh-CN" dirty="0"/>
              <a:t>as a 1-layer Network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42F473E-6A7E-408C-B185-E66AEACBD6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5006" y="991673"/>
            <a:ext cx="6473711" cy="750548"/>
          </a:xfrm>
        </p:spPr>
        <p:txBody>
          <a:bodyPr>
            <a:noAutofit/>
          </a:bodyPr>
          <a:lstStyle/>
          <a:p>
            <a:pPr algn="ctr"/>
            <a:r>
              <a:rPr lang="en-US" altLang="zh-CN" dirty="0"/>
              <a:t>Fully connected single layer network</a:t>
            </a:r>
          </a:p>
          <a:p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2A3F26D-9650-4212-8BAC-35C0FF3C0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D309193B-9AC2-440D-8050-FC5E68B6C6C3}"/>
                  </a:ext>
                </a:extLst>
              </p:cNvPr>
              <p:cNvSpPr/>
              <p:nvPr/>
            </p:nvSpPr>
            <p:spPr bwMode="auto">
              <a:xfrm>
                <a:off x="7364715" y="3041297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D309193B-9AC2-440D-8050-FC5E68B6C6C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364715" y="3041297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C9CCB032-B957-496C-B269-0AD4934F3A44}"/>
                  </a:ext>
                </a:extLst>
              </p:cNvPr>
              <p:cNvSpPr/>
              <p:nvPr/>
            </p:nvSpPr>
            <p:spPr bwMode="auto">
              <a:xfrm>
                <a:off x="4516251" y="5926574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C9CCB032-B957-496C-B269-0AD4934F3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16251" y="5926574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D3CECE78-998A-413C-A7B5-C5CB2EF5CF73}"/>
                  </a:ext>
                </a:extLst>
              </p:cNvPr>
              <p:cNvSpPr/>
              <p:nvPr/>
            </p:nvSpPr>
            <p:spPr bwMode="auto">
              <a:xfrm>
                <a:off x="7698361" y="5926574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D3CECE78-998A-413C-A7B5-C5CB2EF5CF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698361" y="5926574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09AD2213-FD9F-4F94-A1B9-D77BF529837F}"/>
                  </a:ext>
                </a:extLst>
              </p:cNvPr>
              <p:cNvSpPr/>
              <p:nvPr/>
            </p:nvSpPr>
            <p:spPr bwMode="auto">
              <a:xfrm>
                <a:off x="6544669" y="5926575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09AD2213-FD9F-4F94-A1B9-D77BF52983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44669" y="5926575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17D1C265-C7A2-4CD3-AEEA-FCF0A233ABC5}"/>
                  </a:ext>
                </a:extLst>
              </p:cNvPr>
              <p:cNvSpPr/>
              <p:nvPr/>
            </p:nvSpPr>
            <p:spPr bwMode="auto">
              <a:xfrm>
                <a:off x="5541511" y="5926574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17D1C265-C7A2-4CD3-AEEA-FCF0A233ABC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41511" y="5926574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2E12CAF4-37D3-40A2-A8D3-DDD0CA5B7994}"/>
              </a:ext>
            </a:extLst>
          </p:cNvPr>
          <p:cNvSpPr/>
          <p:nvPr/>
        </p:nvSpPr>
        <p:spPr bwMode="auto">
          <a:xfrm>
            <a:off x="8837552" y="5926574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76856702-A844-4B75-B886-2F04814F5CC0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7822592" y="3913522"/>
            <a:ext cx="1417885" cy="2013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F03B035C-C45A-466E-BE89-976FB5BB4172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6930297" y="3913522"/>
            <a:ext cx="892295" cy="20130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E07A1CD8-27E1-4D34-BF0F-E6001059A919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H="1" flipV="1">
            <a:off x="7822592" y="3913522"/>
            <a:ext cx="278694" cy="2013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E344EB1D-DC63-40A0-9F5D-049F0A7A870E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4901501" y="3913522"/>
            <a:ext cx="2921091" cy="2013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845942D1-8648-4FE5-8E72-EA6832286ED9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5904844" y="3913522"/>
            <a:ext cx="1917748" cy="2013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5CE902-32B1-4BE3-9A47-529B99BF5EA5}"/>
                  </a:ext>
                </a:extLst>
              </p:cNvPr>
              <p:cNvSpPr txBox="1"/>
              <p:nvPr/>
            </p:nvSpPr>
            <p:spPr>
              <a:xfrm>
                <a:off x="8432485" y="3036362"/>
                <a:ext cx="3665556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⋅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(y is a scalar)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95CE902-32B1-4BE3-9A47-529B99BF5E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32485" y="3036362"/>
                <a:ext cx="3665556" cy="861774"/>
              </a:xfrm>
              <a:prstGeom prst="rect">
                <a:avLst/>
              </a:prstGeom>
              <a:blipFill>
                <a:blip r:embed="rId8"/>
                <a:stretch>
                  <a:fillRect l="-3103" r="-1034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3B7A975-FD4A-4B42-BA18-DC1A874AD1B0}"/>
                  </a:ext>
                </a:extLst>
              </p:cNvPr>
              <p:cNvSpPr txBox="1"/>
              <p:nvPr/>
            </p:nvSpPr>
            <p:spPr>
              <a:xfrm>
                <a:off x="8802488" y="4576943"/>
                <a:ext cx="188064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a vector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B3B7A975-FD4A-4B42-BA18-DC1A874AD1B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2488" y="4576943"/>
                <a:ext cx="1880643" cy="523220"/>
              </a:xfrm>
              <a:prstGeom prst="rect">
                <a:avLst/>
              </a:prstGeom>
              <a:blipFill>
                <a:blip r:embed="rId9"/>
                <a:stretch>
                  <a:fillRect l="-2027" t="-11905" r="-6081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BCB2C8C-62BA-45DE-BAF2-74E49A6DF26C}"/>
                  </a:ext>
                </a:extLst>
              </p:cNvPr>
              <p:cNvSpPr txBox="1"/>
              <p:nvPr/>
            </p:nvSpPr>
            <p:spPr>
              <a:xfrm>
                <a:off x="551890" y="4576943"/>
                <a:ext cx="2730235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𝑾</m:t>
                    </m:r>
                  </m:oMath>
                </a14:m>
                <a:r>
                  <a:rPr lang="zh-CN" altLang="en-US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is a matrix</a:t>
                </a:r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2BCB2C8C-62BA-45DE-BAF2-74E49A6DF2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1890" y="4576943"/>
                <a:ext cx="2730235" cy="584775"/>
              </a:xfrm>
              <a:prstGeom prst="rect">
                <a:avLst/>
              </a:prstGeom>
              <a:blipFill>
                <a:blip r:embed="rId10"/>
                <a:stretch>
                  <a:fillRect l="-1852" t="-12766" r="-4630" b="-31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8E33222-9E87-43E4-B922-6DC479B133F8}"/>
                  </a:ext>
                </a:extLst>
              </p:cNvPr>
              <p:cNvSpPr txBox="1"/>
              <p:nvPr/>
            </p:nvSpPr>
            <p:spPr>
              <a:xfrm>
                <a:off x="523691" y="6009459"/>
                <a:ext cx="2606804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32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layer </a:t>
                </a:r>
                <a14:m>
                  <m:oMath xmlns:m="http://schemas.openxmlformats.org/officeDocument/2006/math">
                    <m:r>
                      <a:rPr lang="en-US" altLang="zh-CN" sz="32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sz="32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18E33222-9E87-43E4-B922-6DC479B133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691" y="6009459"/>
                <a:ext cx="2606804" cy="584775"/>
              </a:xfrm>
              <a:prstGeom prst="rect">
                <a:avLst/>
              </a:prstGeom>
              <a:blipFill>
                <a:blip r:embed="rId11"/>
                <a:stretch>
                  <a:fillRect l="-5825" t="-12766" b="-3191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文本框 25">
            <a:extLst>
              <a:ext uri="{FF2B5EF4-FFF2-40B4-BE49-F238E27FC236}">
                <a16:creationId xmlns:a16="http://schemas.microsoft.com/office/drawing/2014/main" id="{4BE663CC-D0F4-4F32-AE47-2A11A5E6E03B}"/>
              </a:ext>
            </a:extLst>
          </p:cNvPr>
          <p:cNvSpPr txBox="1"/>
          <p:nvPr/>
        </p:nvSpPr>
        <p:spPr>
          <a:xfrm>
            <a:off x="507489" y="2949199"/>
            <a:ext cx="3653285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latin typeface="Arial" panose="020B0604020202020204" pitchFamily="34" charset="0"/>
                <a:cs typeface="Arial" panose="020B0604020202020204" pitchFamily="34" charset="0"/>
              </a:rPr>
              <a:t>Output layer (softmax nodes)</a:t>
            </a:r>
            <a:endParaRPr lang="zh-CN" altLang="en-U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12">
                <a:extLst>
                  <a:ext uri="{FF2B5EF4-FFF2-40B4-BE49-F238E27FC236}">
                    <a16:creationId xmlns:a16="http://schemas.microsoft.com/office/drawing/2014/main" id="{ECC7F6A0-5062-47AB-A950-7ECFA0D94D8B}"/>
                  </a:ext>
                </a:extLst>
              </p:cNvPr>
              <p:cNvSpPr/>
              <p:nvPr/>
            </p:nvSpPr>
            <p:spPr bwMode="auto">
              <a:xfrm>
                <a:off x="5297986" y="3041298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7" name="Oval 12">
                <a:extLst>
                  <a:ext uri="{FF2B5EF4-FFF2-40B4-BE49-F238E27FC236}">
                    <a16:creationId xmlns:a16="http://schemas.microsoft.com/office/drawing/2014/main" id="{ECC7F6A0-5062-47AB-A950-7ECFA0D94D8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97986" y="3041298"/>
                <a:ext cx="915753" cy="87222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8" name="Straight Arrow Connector 55">
            <a:extLst>
              <a:ext uri="{FF2B5EF4-FFF2-40B4-BE49-F238E27FC236}">
                <a16:creationId xmlns:a16="http://schemas.microsoft.com/office/drawing/2014/main" id="{7DF3F1F5-DAD2-4BEC-BC0C-EE793D0EFCB4}"/>
              </a:ext>
            </a:extLst>
          </p:cNvPr>
          <p:cNvCxnSpPr>
            <a:cxnSpLocks/>
            <a:stCxn id="10" idx="0"/>
            <a:endCxn id="27" idx="4"/>
          </p:cNvCxnSpPr>
          <p:nvPr/>
        </p:nvCxnSpPr>
        <p:spPr bwMode="auto">
          <a:xfrm flipH="1" flipV="1">
            <a:off x="5755863" y="3913523"/>
            <a:ext cx="3484614" cy="20130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65">
            <a:extLst>
              <a:ext uri="{FF2B5EF4-FFF2-40B4-BE49-F238E27FC236}">
                <a16:creationId xmlns:a16="http://schemas.microsoft.com/office/drawing/2014/main" id="{DB3D9832-CAAF-4C94-BA52-0C40C8E26945}"/>
              </a:ext>
            </a:extLst>
          </p:cNvPr>
          <p:cNvCxnSpPr>
            <a:cxnSpLocks/>
            <a:stCxn id="8" idx="0"/>
            <a:endCxn id="27" idx="4"/>
          </p:cNvCxnSpPr>
          <p:nvPr/>
        </p:nvCxnSpPr>
        <p:spPr bwMode="auto">
          <a:xfrm flipH="1" flipV="1">
            <a:off x="5755863" y="3913523"/>
            <a:ext cx="1174434" cy="201305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52">
            <a:extLst>
              <a:ext uri="{FF2B5EF4-FFF2-40B4-BE49-F238E27FC236}">
                <a16:creationId xmlns:a16="http://schemas.microsoft.com/office/drawing/2014/main" id="{1CCC4BC1-313E-4913-B7A1-580EECBA4ADA}"/>
              </a:ext>
            </a:extLst>
          </p:cNvPr>
          <p:cNvCxnSpPr>
            <a:cxnSpLocks/>
            <a:stCxn id="7" idx="0"/>
            <a:endCxn id="27" idx="4"/>
          </p:cNvCxnSpPr>
          <p:nvPr/>
        </p:nvCxnSpPr>
        <p:spPr bwMode="auto">
          <a:xfrm flipH="1" flipV="1">
            <a:off x="5755863" y="3913523"/>
            <a:ext cx="2345423" cy="20130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7">
            <a:extLst>
              <a:ext uri="{FF2B5EF4-FFF2-40B4-BE49-F238E27FC236}">
                <a16:creationId xmlns:a16="http://schemas.microsoft.com/office/drawing/2014/main" id="{AB257224-626E-43F9-9D1E-E3BB0801101C}"/>
              </a:ext>
            </a:extLst>
          </p:cNvPr>
          <p:cNvCxnSpPr>
            <a:cxnSpLocks/>
            <a:stCxn id="6" idx="0"/>
            <a:endCxn id="27" idx="4"/>
          </p:cNvCxnSpPr>
          <p:nvPr/>
        </p:nvCxnSpPr>
        <p:spPr bwMode="auto">
          <a:xfrm flipV="1">
            <a:off x="4901501" y="3913523"/>
            <a:ext cx="854362" cy="20130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8">
            <a:extLst>
              <a:ext uri="{FF2B5EF4-FFF2-40B4-BE49-F238E27FC236}">
                <a16:creationId xmlns:a16="http://schemas.microsoft.com/office/drawing/2014/main" id="{DFA5B97D-B22F-4CA7-ACB0-38B9A465EC38}"/>
              </a:ext>
            </a:extLst>
          </p:cNvPr>
          <p:cNvCxnSpPr>
            <a:cxnSpLocks/>
            <a:stCxn id="9" idx="0"/>
            <a:endCxn id="27" idx="4"/>
          </p:cNvCxnSpPr>
          <p:nvPr/>
        </p:nvCxnSpPr>
        <p:spPr bwMode="auto">
          <a:xfrm flipH="1" flipV="1">
            <a:off x="5755863" y="3913523"/>
            <a:ext cx="148981" cy="20130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94DDF91-BF19-4B2F-A772-79A5C888DFB9}"/>
                  </a:ext>
                </a:extLst>
              </p:cNvPr>
              <p:cNvSpPr txBox="1"/>
              <p:nvPr/>
            </p:nvSpPr>
            <p:spPr>
              <a:xfrm>
                <a:off x="4674718" y="4576943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54" name="文本框 53">
                <a:extLst>
                  <a:ext uri="{FF2B5EF4-FFF2-40B4-BE49-F238E27FC236}">
                    <a16:creationId xmlns:a16="http://schemas.microsoft.com/office/drawing/2014/main" id="{694DDF91-BF19-4B2F-A772-79A5C888DF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4718" y="4576943"/>
                <a:ext cx="652026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5" name="文本框 64">
            <a:extLst>
              <a:ext uri="{FF2B5EF4-FFF2-40B4-BE49-F238E27FC236}">
                <a16:creationId xmlns:a16="http://schemas.microsoft.com/office/drawing/2014/main" id="{B3DB1C95-10FC-4809-AFEF-6C676AB717EB}"/>
              </a:ext>
            </a:extLst>
          </p:cNvPr>
          <p:cNvSpPr txBox="1"/>
          <p:nvPr/>
        </p:nvSpPr>
        <p:spPr>
          <a:xfrm>
            <a:off x="6465530" y="3022607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…</a:t>
            </a:r>
            <a:endParaRPr lang="zh-CN" altLang="en-US" sz="3600" b="1" dirty="0"/>
          </a:p>
        </p:txBody>
      </p:sp>
      <p:pic>
        <p:nvPicPr>
          <p:cNvPr id="35" name="Picture 6">
            <a:extLst>
              <a:ext uri="{FF2B5EF4-FFF2-40B4-BE49-F238E27FC236}">
                <a16:creationId xmlns:a16="http://schemas.microsoft.com/office/drawing/2014/main" id="{2DBD13CA-306B-8B48-9A57-ADB0674E666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8376" y="1863681"/>
            <a:ext cx="4851658" cy="706423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EC96EB50-EC0E-C841-824A-B41BD4E22D38}"/>
              </a:ext>
            </a:extLst>
          </p:cNvPr>
          <p:cNvSpPr txBox="1"/>
          <p:nvPr/>
        </p:nvSpPr>
        <p:spPr>
          <a:xfrm>
            <a:off x="7921598" y="1299696"/>
            <a:ext cx="33374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/>
              <a:t>Quick</a:t>
            </a:r>
            <a:r>
              <a:rPr lang="zh-CN" altLang="en-US" sz="2400" dirty="0"/>
              <a:t> </a:t>
            </a:r>
            <a:r>
              <a:rPr lang="en-US" altLang="zh-CN" sz="2400" dirty="0"/>
              <a:t>recall</a:t>
            </a:r>
            <a:r>
              <a:rPr lang="zh-CN" altLang="en-US" sz="2400" dirty="0"/>
              <a:t> </a:t>
            </a:r>
            <a:r>
              <a:rPr lang="en-US" altLang="zh-CN" sz="2400" dirty="0"/>
              <a:t>of</a:t>
            </a:r>
            <a:r>
              <a:rPr lang="zh-CN" altLang="en-US" sz="2400" dirty="0"/>
              <a:t> </a:t>
            </a:r>
            <a:r>
              <a:rPr lang="en-US" altLang="zh-CN" sz="2400" dirty="0"/>
              <a:t>Softmax</a:t>
            </a:r>
            <a:endParaRPr lang="en-CN" sz="2400" dirty="0"/>
          </a:p>
        </p:txBody>
      </p:sp>
    </p:spTree>
    <p:extLst>
      <p:ext uri="{BB962C8B-B14F-4D97-AF65-F5344CB8AC3E}">
        <p14:creationId xmlns:p14="http://schemas.microsoft.com/office/powerpoint/2010/main" val="11812111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98A44-2B9B-4F85-8CB7-09D3602F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Two-Layer Network with scalar output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A5DCC-01B1-41B4-804E-D1FE0009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2EDE0AE2-6FB8-4A12-84B9-2FB76AAC8031}"/>
                  </a:ext>
                </a:extLst>
              </p:cNvPr>
              <p:cNvSpPr/>
              <p:nvPr/>
            </p:nvSpPr>
            <p:spPr bwMode="auto">
              <a:xfrm>
                <a:off x="6487243" y="2948847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2EDE0AE2-6FB8-4A12-84B9-2FB76AAC8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7243" y="2948847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AEF6093D-9571-4F7B-BDDF-7EBA74E35FCF}"/>
                  </a:ext>
                </a:extLst>
              </p:cNvPr>
              <p:cNvSpPr/>
              <p:nvPr/>
            </p:nvSpPr>
            <p:spPr bwMode="auto">
              <a:xfrm>
                <a:off x="3176198" y="5604069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AEF6093D-9571-4F7B-BDDF-7EBA74E35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6198" y="5604069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A0CC231D-D1AD-4EC7-8623-F4439F29ECFE}"/>
                  </a:ext>
                </a:extLst>
              </p:cNvPr>
              <p:cNvSpPr/>
              <p:nvPr/>
            </p:nvSpPr>
            <p:spPr bwMode="auto">
              <a:xfrm>
                <a:off x="6358308" y="5604069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A0CC231D-D1AD-4EC7-8623-F4439F29E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8308" y="5604069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AD2D1CA0-26DA-4930-81F9-ECCE62B6E7DC}"/>
                  </a:ext>
                </a:extLst>
              </p:cNvPr>
              <p:cNvSpPr/>
              <p:nvPr/>
            </p:nvSpPr>
            <p:spPr bwMode="auto">
              <a:xfrm>
                <a:off x="5204616" y="5604070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AD2D1CA0-26DA-4930-81F9-ECCE62B6E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4616" y="5604070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14C9D620-2FE2-434B-ACC8-D2C2238D3A37}"/>
                  </a:ext>
                </a:extLst>
              </p:cNvPr>
              <p:cNvSpPr/>
              <p:nvPr/>
            </p:nvSpPr>
            <p:spPr bwMode="auto">
              <a:xfrm>
                <a:off x="4201458" y="5604069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14C9D620-2FE2-434B-ACC8-D2C2238D3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1458" y="5604069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4FDA0533-2B72-436E-AF27-2A53551A9087}"/>
              </a:ext>
            </a:extLst>
          </p:cNvPr>
          <p:cNvSpPr/>
          <p:nvPr/>
        </p:nvSpPr>
        <p:spPr bwMode="auto">
          <a:xfrm>
            <a:off x="7497499" y="5604069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58A80EF3-86D5-4876-BB45-C4FCF5191E74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6945120" y="3821072"/>
            <a:ext cx="955304" cy="1782997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A65BA9AC-F5F0-4007-90B2-44670F1B4684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5590244" y="3821072"/>
            <a:ext cx="1354876" cy="1782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2AA4FA2E-3AE0-4E29-B119-6455E03FAB0C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6761233" y="3821072"/>
            <a:ext cx="183887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3A63F3FD-92D9-4E8C-ACFE-FBD93B9D0B74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3561448" y="3821072"/>
            <a:ext cx="3383672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4C10E938-9E4F-4354-8F12-7C40D40C4998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4564791" y="3821072"/>
            <a:ext cx="2380329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856189B-6A22-49D8-828B-7F01FC6FA9DB}"/>
                  </a:ext>
                </a:extLst>
              </p:cNvPr>
              <p:cNvSpPr txBox="1"/>
              <p:nvPr/>
            </p:nvSpPr>
            <p:spPr>
              <a:xfrm>
                <a:off x="7613128" y="1208934"/>
                <a:ext cx="3837774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(y is a scalar)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𝑼𝒉</m:t>
                    </m:r>
                  </m:oMath>
                </a14:m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856189B-6A22-49D8-828B-7F01FC6FA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128" y="1208934"/>
                <a:ext cx="3837774" cy="861774"/>
              </a:xfrm>
              <a:prstGeom prst="rect">
                <a:avLst/>
              </a:prstGeom>
              <a:blipFill>
                <a:blip r:embed="rId8"/>
                <a:stretch>
                  <a:fillRect t="-12676" r="-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7AC974-1D54-4605-BA46-8D27E3EF7257}"/>
                  </a:ext>
                </a:extLst>
              </p:cNvPr>
              <p:cNvSpPr txBox="1"/>
              <p:nvPr/>
            </p:nvSpPr>
            <p:spPr>
              <a:xfrm>
                <a:off x="7544832" y="4516048"/>
                <a:ext cx="2219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vector.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7AC974-1D54-4605-BA46-8D27E3EF7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32" y="4516048"/>
                <a:ext cx="2219903" cy="523220"/>
              </a:xfrm>
              <a:prstGeom prst="rect">
                <a:avLst/>
              </a:prstGeom>
              <a:blipFill>
                <a:blip r:embed="rId9"/>
                <a:stretch>
                  <a:fillRect t="-12791" r="-3846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CB7D18-C92B-4DAB-A061-6D412BED429C}"/>
                  </a:ext>
                </a:extLst>
              </p:cNvPr>
              <p:cNvSpPr txBox="1"/>
              <p:nvPr/>
            </p:nvSpPr>
            <p:spPr>
              <a:xfrm>
                <a:off x="365754" y="2846350"/>
                <a:ext cx="2877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Hidden units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CB7D18-C92B-4DAB-A061-6D412BED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4" y="2846350"/>
                <a:ext cx="2877518" cy="954107"/>
              </a:xfrm>
              <a:prstGeom prst="rect">
                <a:avLst/>
              </a:prstGeom>
              <a:blipFill>
                <a:blip r:embed="rId10"/>
                <a:stretch>
                  <a:fillRect t="-7895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1FB5674-C1EA-4147-AD81-06012FB5DA94}"/>
                  </a:ext>
                </a:extLst>
              </p:cNvPr>
              <p:cNvSpPr txBox="1"/>
              <p:nvPr/>
            </p:nvSpPr>
            <p:spPr>
              <a:xfrm>
                <a:off x="488629" y="5285719"/>
                <a:ext cx="22846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layer 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1FB5674-C1EA-4147-AD81-06012FB5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29" y="5285719"/>
                <a:ext cx="2284646" cy="954107"/>
              </a:xfrm>
              <a:prstGeom prst="rect">
                <a:avLst/>
              </a:prstGeom>
              <a:blipFill>
                <a:blip r:embed="rId11"/>
                <a:stretch>
                  <a:fillRect t="-7895" r="-3315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3BFA28-951F-401B-8AB5-C6CDDCDC709D}"/>
                  </a:ext>
                </a:extLst>
              </p:cNvPr>
              <p:cNvSpPr txBox="1"/>
              <p:nvPr/>
            </p:nvSpPr>
            <p:spPr>
              <a:xfrm>
                <a:off x="368949" y="940363"/>
                <a:ext cx="28743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layer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3BFA28-951F-401B-8AB5-C6CDDCDC7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9" y="940363"/>
                <a:ext cx="2874323" cy="954107"/>
              </a:xfrm>
              <a:prstGeom prst="rect">
                <a:avLst/>
              </a:prstGeom>
              <a:blipFill>
                <a:blip r:embed="rId12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849CBEB8-15A8-4DF0-9123-F6C29D7462E3}"/>
                  </a:ext>
                </a:extLst>
              </p:cNvPr>
              <p:cNvSpPr/>
              <p:nvPr/>
            </p:nvSpPr>
            <p:spPr bwMode="auto">
              <a:xfrm>
                <a:off x="3832588" y="2948847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849CBEB8-15A8-4DF0-9123-F6C29D746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588" y="2948847"/>
                <a:ext cx="915753" cy="87222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55">
            <a:extLst>
              <a:ext uri="{FF2B5EF4-FFF2-40B4-BE49-F238E27FC236}">
                <a16:creationId xmlns:a16="http://schemas.microsoft.com/office/drawing/2014/main" id="{DA22CDEE-3FFD-4F89-BECA-97E67E4E80B2}"/>
              </a:ext>
            </a:extLst>
          </p:cNvPr>
          <p:cNvCxnSpPr>
            <a:cxnSpLocks/>
            <a:stCxn id="10" idx="0"/>
            <a:endCxn id="22" idx="4"/>
          </p:cNvCxnSpPr>
          <p:nvPr/>
        </p:nvCxnSpPr>
        <p:spPr bwMode="auto">
          <a:xfrm flipH="1" flipV="1">
            <a:off x="4290465" y="3821072"/>
            <a:ext cx="3609959" cy="1782997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65">
            <a:extLst>
              <a:ext uri="{FF2B5EF4-FFF2-40B4-BE49-F238E27FC236}">
                <a16:creationId xmlns:a16="http://schemas.microsoft.com/office/drawing/2014/main" id="{B034F1E7-54B1-4F1E-BDE6-573A5EE4D9DD}"/>
              </a:ext>
            </a:extLst>
          </p:cNvPr>
          <p:cNvCxnSpPr>
            <a:cxnSpLocks/>
            <a:stCxn id="8" idx="0"/>
            <a:endCxn id="22" idx="4"/>
          </p:cNvCxnSpPr>
          <p:nvPr/>
        </p:nvCxnSpPr>
        <p:spPr bwMode="auto">
          <a:xfrm flipH="1" flipV="1">
            <a:off x="4290465" y="3821072"/>
            <a:ext cx="1299779" cy="1782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52">
            <a:extLst>
              <a:ext uri="{FF2B5EF4-FFF2-40B4-BE49-F238E27FC236}">
                <a16:creationId xmlns:a16="http://schemas.microsoft.com/office/drawing/2014/main" id="{4C8DF60D-9464-4700-9AE7-59AFC6D3C92F}"/>
              </a:ext>
            </a:extLst>
          </p:cNvPr>
          <p:cNvCxnSpPr>
            <a:cxnSpLocks/>
            <a:stCxn id="7" idx="0"/>
            <a:endCxn id="22" idx="4"/>
          </p:cNvCxnSpPr>
          <p:nvPr/>
        </p:nvCxnSpPr>
        <p:spPr bwMode="auto">
          <a:xfrm flipH="1" flipV="1">
            <a:off x="4290465" y="3821072"/>
            <a:ext cx="2470768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37">
            <a:extLst>
              <a:ext uri="{FF2B5EF4-FFF2-40B4-BE49-F238E27FC236}">
                <a16:creationId xmlns:a16="http://schemas.microsoft.com/office/drawing/2014/main" id="{D7A926CE-BAA0-44FF-B1E8-516A36EB7630}"/>
              </a:ext>
            </a:extLst>
          </p:cNvPr>
          <p:cNvCxnSpPr>
            <a:cxnSpLocks/>
            <a:stCxn id="6" idx="0"/>
            <a:endCxn id="22" idx="4"/>
          </p:cNvCxnSpPr>
          <p:nvPr/>
        </p:nvCxnSpPr>
        <p:spPr bwMode="auto">
          <a:xfrm flipV="1">
            <a:off x="3561448" y="3821072"/>
            <a:ext cx="729017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38">
            <a:extLst>
              <a:ext uri="{FF2B5EF4-FFF2-40B4-BE49-F238E27FC236}">
                <a16:creationId xmlns:a16="http://schemas.microsoft.com/office/drawing/2014/main" id="{9C9A834B-0EE1-4222-B3E7-D71EC4DD5760}"/>
              </a:ext>
            </a:extLst>
          </p:cNvPr>
          <p:cNvCxnSpPr>
            <a:cxnSpLocks/>
            <a:stCxn id="9" idx="0"/>
            <a:endCxn id="22" idx="4"/>
          </p:cNvCxnSpPr>
          <p:nvPr/>
        </p:nvCxnSpPr>
        <p:spPr bwMode="auto">
          <a:xfrm flipH="1" flipV="1">
            <a:off x="4290465" y="3821072"/>
            <a:ext cx="274326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6C3C3A-0089-43E2-B2B1-4226CF1C5F51}"/>
                  </a:ext>
                </a:extLst>
              </p:cNvPr>
              <p:cNvSpPr txBox="1"/>
              <p:nvPr/>
            </p:nvSpPr>
            <p:spPr>
              <a:xfrm>
                <a:off x="3073907" y="4450960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6C3C3A-0089-43E2-B2B1-4226CF1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907" y="4450960"/>
                <a:ext cx="6520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F7E28B72-F940-49A4-8208-1F1C45D97D6B}"/>
                  </a:ext>
                </a:extLst>
              </p:cNvPr>
              <p:cNvSpPr/>
              <p:nvPr/>
            </p:nvSpPr>
            <p:spPr bwMode="auto">
              <a:xfrm>
                <a:off x="5074063" y="2949440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F7E28B72-F940-49A4-8208-1F1C45D97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4063" y="2949440"/>
                <a:ext cx="915753" cy="87222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55">
            <a:extLst>
              <a:ext uri="{FF2B5EF4-FFF2-40B4-BE49-F238E27FC236}">
                <a16:creationId xmlns:a16="http://schemas.microsoft.com/office/drawing/2014/main" id="{B5E800AD-394D-401F-BD19-2DD688C93982}"/>
              </a:ext>
            </a:extLst>
          </p:cNvPr>
          <p:cNvCxnSpPr>
            <a:cxnSpLocks/>
            <a:stCxn id="10" idx="0"/>
            <a:endCxn id="30" idx="4"/>
          </p:cNvCxnSpPr>
          <p:nvPr/>
        </p:nvCxnSpPr>
        <p:spPr bwMode="auto">
          <a:xfrm flipH="1" flipV="1">
            <a:off x="5531940" y="3821665"/>
            <a:ext cx="2368484" cy="1782404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65">
            <a:extLst>
              <a:ext uri="{FF2B5EF4-FFF2-40B4-BE49-F238E27FC236}">
                <a16:creationId xmlns:a16="http://schemas.microsoft.com/office/drawing/2014/main" id="{56B6AA51-56E0-4BD1-A0F1-C48747775B51}"/>
              </a:ext>
            </a:extLst>
          </p:cNvPr>
          <p:cNvCxnSpPr>
            <a:cxnSpLocks/>
            <a:stCxn id="8" idx="0"/>
            <a:endCxn id="30" idx="4"/>
          </p:cNvCxnSpPr>
          <p:nvPr/>
        </p:nvCxnSpPr>
        <p:spPr bwMode="auto">
          <a:xfrm flipH="1" flipV="1">
            <a:off x="5531940" y="3821665"/>
            <a:ext cx="58304" cy="17824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52">
            <a:extLst>
              <a:ext uri="{FF2B5EF4-FFF2-40B4-BE49-F238E27FC236}">
                <a16:creationId xmlns:a16="http://schemas.microsoft.com/office/drawing/2014/main" id="{6E0FBB1C-8B52-41EC-94A5-9A7A84B4C006}"/>
              </a:ext>
            </a:extLst>
          </p:cNvPr>
          <p:cNvCxnSpPr>
            <a:cxnSpLocks/>
            <a:stCxn id="7" idx="0"/>
            <a:endCxn id="30" idx="4"/>
          </p:cNvCxnSpPr>
          <p:nvPr/>
        </p:nvCxnSpPr>
        <p:spPr bwMode="auto">
          <a:xfrm flipH="1" flipV="1">
            <a:off x="5531940" y="3821665"/>
            <a:ext cx="1229293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37">
            <a:extLst>
              <a:ext uri="{FF2B5EF4-FFF2-40B4-BE49-F238E27FC236}">
                <a16:creationId xmlns:a16="http://schemas.microsoft.com/office/drawing/2014/main" id="{A2F06F92-20D8-4667-BFDA-4E05268383F8}"/>
              </a:ext>
            </a:extLst>
          </p:cNvPr>
          <p:cNvCxnSpPr>
            <a:cxnSpLocks/>
            <a:stCxn id="6" idx="0"/>
            <a:endCxn id="30" idx="4"/>
          </p:cNvCxnSpPr>
          <p:nvPr/>
        </p:nvCxnSpPr>
        <p:spPr bwMode="auto">
          <a:xfrm flipV="1">
            <a:off x="3561448" y="3821665"/>
            <a:ext cx="1970492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38">
            <a:extLst>
              <a:ext uri="{FF2B5EF4-FFF2-40B4-BE49-F238E27FC236}">
                <a16:creationId xmlns:a16="http://schemas.microsoft.com/office/drawing/2014/main" id="{4B42E23D-5F17-45CA-8523-B180F5A8C82E}"/>
              </a:ext>
            </a:extLst>
          </p:cNvPr>
          <p:cNvCxnSpPr>
            <a:cxnSpLocks/>
            <a:stCxn id="9" idx="0"/>
            <a:endCxn id="30" idx="4"/>
          </p:cNvCxnSpPr>
          <p:nvPr/>
        </p:nvCxnSpPr>
        <p:spPr bwMode="auto">
          <a:xfrm flipV="1">
            <a:off x="4564791" y="3821665"/>
            <a:ext cx="967149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56E3D1A-CD89-4164-B537-D2F52685F56F}"/>
                  </a:ext>
                </a:extLst>
              </p:cNvPr>
              <p:cNvSpPr txBox="1"/>
              <p:nvPr/>
            </p:nvSpPr>
            <p:spPr>
              <a:xfrm>
                <a:off x="7544832" y="2993812"/>
                <a:ext cx="28547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56E3D1A-CD89-4164-B537-D2F52685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32" y="2993812"/>
                <a:ext cx="28547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>
            <a:extLst>
              <a:ext uri="{FF2B5EF4-FFF2-40B4-BE49-F238E27FC236}">
                <a16:creationId xmlns:a16="http://schemas.microsoft.com/office/drawing/2014/main" id="{9D45C288-C663-4A5D-B077-C3C0B3DE4660}"/>
              </a:ext>
            </a:extLst>
          </p:cNvPr>
          <p:cNvSpPr txBox="1"/>
          <p:nvPr/>
        </p:nvSpPr>
        <p:spPr>
          <a:xfrm>
            <a:off x="8042260" y="3508069"/>
            <a:ext cx="360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Could be ReLU, tanh, ...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12">
                <a:extLst>
                  <a:ext uri="{FF2B5EF4-FFF2-40B4-BE49-F238E27FC236}">
                    <a16:creationId xmlns:a16="http://schemas.microsoft.com/office/drawing/2014/main" id="{8B7BCB6B-9B7C-4FDD-9201-30920DE56199}"/>
                  </a:ext>
                </a:extLst>
              </p:cNvPr>
              <p:cNvSpPr/>
              <p:nvPr/>
            </p:nvSpPr>
            <p:spPr bwMode="auto">
              <a:xfrm>
                <a:off x="5165724" y="1029968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Oval 12">
                <a:extLst>
                  <a:ext uri="{FF2B5EF4-FFF2-40B4-BE49-F238E27FC236}">
                    <a16:creationId xmlns:a16="http://schemas.microsoft.com/office/drawing/2014/main" id="{8B7BCB6B-9B7C-4FDD-9201-30920DE56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5724" y="1029968"/>
                <a:ext cx="915753" cy="87222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37">
            <a:extLst>
              <a:ext uri="{FF2B5EF4-FFF2-40B4-BE49-F238E27FC236}">
                <a16:creationId xmlns:a16="http://schemas.microsoft.com/office/drawing/2014/main" id="{527B3395-2088-4B89-9B8B-E8BDB844792A}"/>
              </a:ext>
            </a:extLst>
          </p:cNvPr>
          <p:cNvCxnSpPr>
            <a:cxnSpLocks/>
            <a:stCxn id="22" idx="0"/>
            <a:endCxn id="89" idx="4"/>
          </p:cNvCxnSpPr>
          <p:nvPr/>
        </p:nvCxnSpPr>
        <p:spPr bwMode="auto">
          <a:xfrm flipV="1">
            <a:off x="4290465" y="1902193"/>
            <a:ext cx="1333136" cy="10466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37">
            <a:extLst>
              <a:ext uri="{FF2B5EF4-FFF2-40B4-BE49-F238E27FC236}">
                <a16:creationId xmlns:a16="http://schemas.microsoft.com/office/drawing/2014/main" id="{305E9F19-4E84-4FBF-B217-12B8EC7FCD7A}"/>
              </a:ext>
            </a:extLst>
          </p:cNvPr>
          <p:cNvCxnSpPr>
            <a:cxnSpLocks/>
            <a:stCxn id="30" idx="0"/>
            <a:endCxn id="89" idx="4"/>
          </p:cNvCxnSpPr>
          <p:nvPr/>
        </p:nvCxnSpPr>
        <p:spPr bwMode="auto">
          <a:xfrm flipV="1">
            <a:off x="5531940" y="1902193"/>
            <a:ext cx="91661" cy="10472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37">
            <a:extLst>
              <a:ext uri="{FF2B5EF4-FFF2-40B4-BE49-F238E27FC236}">
                <a16:creationId xmlns:a16="http://schemas.microsoft.com/office/drawing/2014/main" id="{F3F2EED1-0EA0-4BED-8CF4-E529D1D03C34}"/>
              </a:ext>
            </a:extLst>
          </p:cNvPr>
          <p:cNvCxnSpPr>
            <a:cxnSpLocks/>
            <a:stCxn id="5" idx="0"/>
            <a:endCxn id="89" idx="4"/>
          </p:cNvCxnSpPr>
          <p:nvPr/>
        </p:nvCxnSpPr>
        <p:spPr bwMode="auto">
          <a:xfrm flipH="1" flipV="1">
            <a:off x="5623601" y="1902193"/>
            <a:ext cx="1321519" cy="10466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0F104B29-7F9F-4B93-B4B2-DCB8A882A2F7}"/>
                  </a:ext>
                </a:extLst>
              </p:cNvPr>
              <p:cNvSpPr txBox="1"/>
              <p:nvPr/>
            </p:nvSpPr>
            <p:spPr>
              <a:xfrm>
                <a:off x="4223632" y="2145040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0F104B29-7F9F-4B93-B4B2-DCB8A882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32" y="2145040"/>
                <a:ext cx="6207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681222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E98A44-2B9B-4F85-8CB7-09D3602F1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Two-Layer Network with scalar output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BA5DCC-01B1-41B4-804E-D1FE00094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22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2EDE0AE2-6FB8-4A12-84B9-2FB76AAC8031}"/>
                  </a:ext>
                </a:extLst>
              </p:cNvPr>
              <p:cNvSpPr/>
              <p:nvPr/>
            </p:nvSpPr>
            <p:spPr bwMode="auto">
              <a:xfrm>
                <a:off x="6487243" y="2948847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2EDE0AE2-6FB8-4A12-84B9-2FB76AAC80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7243" y="2948847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AEF6093D-9571-4F7B-BDDF-7EBA74E35FCF}"/>
                  </a:ext>
                </a:extLst>
              </p:cNvPr>
              <p:cNvSpPr/>
              <p:nvPr/>
            </p:nvSpPr>
            <p:spPr bwMode="auto">
              <a:xfrm>
                <a:off x="3176198" y="5604069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AEF6093D-9571-4F7B-BDDF-7EBA74E35F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76198" y="5604069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A0CC231D-D1AD-4EC7-8623-F4439F29ECFE}"/>
                  </a:ext>
                </a:extLst>
              </p:cNvPr>
              <p:cNvSpPr/>
              <p:nvPr/>
            </p:nvSpPr>
            <p:spPr bwMode="auto">
              <a:xfrm>
                <a:off x="6358308" y="5604069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A0CC231D-D1AD-4EC7-8623-F4439F29ECF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58308" y="5604069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AD2D1CA0-26DA-4930-81F9-ECCE62B6E7DC}"/>
                  </a:ext>
                </a:extLst>
              </p:cNvPr>
              <p:cNvSpPr/>
              <p:nvPr/>
            </p:nvSpPr>
            <p:spPr bwMode="auto">
              <a:xfrm>
                <a:off x="5204616" y="5604070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AD2D1CA0-26DA-4930-81F9-ECCE62B6E7D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204616" y="5604070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14C9D620-2FE2-434B-ACC8-D2C2238D3A37}"/>
                  </a:ext>
                </a:extLst>
              </p:cNvPr>
              <p:cNvSpPr/>
              <p:nvPr/>
            </p:nvSpPr>
            <p:spPr bwMode="auto">
              <a:xfrm>
                <a:off x="4201458" y="5604069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14C9D620-2FE2-434B-ACC8-D2C2238D3A3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201458" y="5604069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4FDA0533-2B72-436E-AF27-2A53551A9087}"/>
              </a:ext>
            </a:extLst>
          </p:cNvPr>
          <p:cNvSpPr/>
          <p:nvPr/>
        </p:nvSpPr>
        <p:spPr bwMode="auto">
          <a:xfrm>
            <a:off x="7497499" y="5604069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58A80EF3-86D5-4876-BB45-C4FCF5191E74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6945120" y="3821072"/>
            <a:ext cx="955304" cy="1782997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A65BA9AC-F5F0-4007-90B2-44670F1B4684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5590244" y="3821072"/>
            <a:ext cx="1354876" cy="1782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2AA4FA2E-3AE0-4E29-B119-6455E03FAB0C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6761233" y="3821072"/>
            <a:ext cx="183887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3A63F3FD-92D9-4E8C-ACFE-FBD93B9D0B74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3561448" y="3821072"/>
            <a:ext cx="3383672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4C10E938-9E4F-4354-8F12-7C40D40C4998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4564791" y="3821072"/>
            <a:ext cx="2380329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856189B-6A22-49D8-828B-7F01FC6FA9DB}"/>
                  </a:ext>
                </a:extLst>
              </p:cNvPr>
              <p:cNvSpPr txBox="1"/>
              <p:nvPr/>
            </p:nvSpPr>
            <p:spPr>
              <a:xfrm>
                <a:off x="7613128" y="1208934"/>
                <a:ext cx="3837774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(y is a scalar)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𝑼𝒉</m:t>
                    </m:r>
                  </m:oMath>
                </a14:m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A856189B-6A22-49D8-828B-7F01FC6FA9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13128" y="1208934"/>
                <a:ext cx="3837774" cy="861774"/>
              </a:xfrm>
              <a:prstGeom prst="rect">
                <a:avLst/>
              </a:prstGeom>
              <a:blipFill>
                <a:blip r:embed="rId8"/>
                <a:stretch>
                  <a:fillRect t="-12676" r="-9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7AC974-1D54-4605-BA46-8D27E3EF7257}"/>
                  </a:ext>
                </a:extLst>
              </p:cNvPr>
              <p:cNvSpPr txBox="1"/>
              <p:nvPr/>
            </p:nvSpPr>
            <p:spPr>
              <a:xfrm>
                <a:off x="7544832" y="4516048"/>
                <a:ext cx="221990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vector.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507AC974-1D54-4605-BA46-8D27E3EF72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32" y="4516048"/>
                <a:ext cx="2219903" cy="523220"/>
              </a:xfrm>
              <a:prstGeom prst="rect">
                <a:avLst/>
              </a:prstGeom>
              <a:blipFill>
                <a:blip r:embed="rId9"/>
                <a:stretch>
                  <a:fillRect t="-12791" r="-3846" b="-313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CB7D18-C92B-4DAB-A061-6D412BED429C}"/>
                  </a:ext>
                </a:extLst>
              </p:cNvPr>
              <p:cNvSpPr txBox="1"/>
              <p:nvPr/>
            </p:nvSpPr>
            <p:spPr>
              <a:xfrm>
                <a:off x="365754" y="2846350"/>
                <a:ext cx="287751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Hidden units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C4CB7D18-C92B-4DAB-A061-6D412BED42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5754" y="2846350"/>
                <a:ext cx="2877518" cy="954107"/>
              </a:xfrm>
              <a:prstGeom prst="rect">
                <a:avLst/>
              </a:prstGeom>
              <a:blipFill>
                <a:blip r:embed="rId10"/>
                <a:stretch>
                  <a:fillRect t="-7895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1FB5674-C1EA-4147-AD81-06012FB5DA94}"/>
                  </a:ext>
                </a:extLst>
              </p:cNvPr>
              <p:cNvSpPr txBox="1"/>
              <p:nvPr/>
            </p:nvSpPr>
            <p:spPr>
              <a:xfrm>
                <a:off x="488629" y="5285719"/>
                <a:ext cx="228464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layer 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01FB5674-C1EA-4147-AD81-06012FB5DA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629" y="5285719"/>
                <a:ext cx="2284646" cy="954107"/>
              </a:xfrm>
              <a:prstGeom prst="rect">
                <a:avLst/>
              </a:prstGeom>
              <a:blipFill>
                <a:blip r:embed="rId11"/>
                <a:stretch>
                  <a:fillRect t="-7895" r="-3315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3BFA28-951F-401B-8AB5-C6CDDCDC709D}"/>
                  </a:ext>
                </a:extLst>
              </p:cNvPr>
              <p:cNvSpPr txBox="1"/>
              <p:nvPr/>
            </p:nvSpPr>
            <p:spPr>
              <a:xfrm>
                <a:off x="368949" y="940363"/>
                <a:ext cx="287432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layer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093BFA28-951F-401B-8AB5-C6CDDCDC7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8949" y="940363"/>
                <a:ext cx="2874323" cy="954107"/>
              </a:xfrm>
              <a:prstGeom prst="rect">
                <a:avLst/>
              </a:prstGeom>
              <a:blipFill>
                <a:blip r:embed="rId12"/>
                <a:stretch>
                  <a:fillRect t="-5195" b="-155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849CBEB8-15A8-4DF0-9123-F6C29D7462E3}"/>
                  </a:ext>
                </a:extLst>
              </p:cNvPr>
              <p:cNvSpPr/>
              <p:nvPr/>
            </p:nvSpPr>
            <p:spPr bwMode="auto">
              <a:xfrm>
                <a:off x="3832588" y="2948847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849CBEB8-15A8-4DF0-9123-F6C29D7462E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32588" y="2948847"/>
                <a:ext cx="915753" cy="87222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3" name="Straight Arrow Connector 55">
            <a:extLst>
              <a:ext uri="{FF2B5EF4-FFF2-40B4-BE49-F238E27FC236}">
                <a16:creationId xmlns:a16="http://schemas.microsoft.com/office/drawing/2014/main" id="{DA22CDEE-3FFD-4F89-BECA-97E67E4E80B2}"/>
              </a:ext>
            </a:extLst>
          </p:cNvPr>
          <p:cNvCxnSpPr>
            <a:cxnSpLocks/>
            <a:stCxn id="10" idx="0"/>
            <a:endCxn id="22" idx="4"/>
          </p:cNvCxnSpPr>
          <p:nvPr/>
        </p:nvCxnSpPr>
        <p:spPr bwMode="auto">
          <a:xfrm flipH="1" flipV="1">
            <a:off x="4290465" y="3821072"/>
            <a:ext cx="3609959" cy="1782997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65">
            <a:extLst>
              <a:ext uri="{FF2B5EF4-FFF2-40B4-BE49-F238E27FC236}">
                <a16:creationId xmlns:a16="http://schemas.microsoft.com/office/drawing/2014/main" id="{B034F1E7-54B1-4F1E-BDE6-573A5EE4D9DD}"/>
              </a:ext>
            </a:extLst>
          </p:cNvPr>
          <p:cNvCxnSpPr>
            <a:cxnSpLocks/>
            <a:stCxn id="8" idx="0"/>
            <a:endCxn id="22" idx="4"/>
          </p:cNvCxnSpPr>
          <p:nvPr/>
        </p:nvCxnSpPr>
        <p:spPr bwMode="auto">
          <a:xfrm flipH="1" flipV="1">
            <a:off x="4290465" y="3821072"/>
            <a:ext cx="1299779" cy="1782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52">
            <a:extLst>
              <a:ext uri="{FF2B5EF4-FFF2-40B4-BE49-F238E27FC236}">
                <a16:creationId xmlns:a16="http://schemas.microsoft.com/office/drawing/2014/main" id="{4C8DF60D-9464-4700-9AE7-59AFC6D3C92F}"/>
              </a:ext>
            </a:extLst>
          </p:cNvPr>
          <p:cNvCxnSpPr>
            <a:cxnSpLocks/>
            <a:stCxn id="7" idx="0"/>
            <a:endCxn id="22" idx="4"/>
          </p:cNvCxnSpPr>
          <p:nvPr/>
        </p:nvCxnSpPr>
        <p:spPr bwMode="auto">
          <a:xfrm flipH="1" flipV="1">
            <a:off x="4290465" y="3821072"/>
            <a:ext cx="2470768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37">
            <a:extLst>
              <a:ext uri="{FF2B5EF4-FFF2-40B4-BE49-F238E27FC236}">
                <a16:creationId xmlns:a16="http://schemas.microsoft.com/office/drawing/2014/main" id="{D7A926CE-BAA0-44FF-B1E8-516A36EB7630}"/>
              </a:ext>
            </a:extLst>
          </p:cNvPr>
          <p:cNvCxnSpPr>
            <a:cxnSpLocks/>
            <a:stCxn id="6" idx="0"/>
            <a:endCxn id="22" idx="4"/>
          </p:cNvCxnSpPr>
          <p:nvPr/>
        </p:nvCxnSpPr>
        <p:spPr bwMode="auto">
          <a:xfrm flipV="1">
            <a:off x="3561448" y="3821072"/>
            <a:ext cx="729017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38">
            <a:extLst>
              <a:ext uri="{FF2B5EF4-FFF2-40B4-BE49-F238E27FC236}">
                <a16:creationId xmlns:a16="http://schemas.microsoft.com/office/drawing/2014/main" id="{9C9A834B-0EE1-4222-B3E7-D71EC4DD5760}"/>
              </a:ext>
            </a:extLst>
          </p:cNvPr>
          <p:cNvCxnSpPr>
            <a:cxnSpLocks/>
            <a:stCxn id="9" idx="0"/>
            <a:endCxn id="22" idx="4"/>
          </p:cNvCxnSpPr>
          <p:nvPr/>
        </p:nvCxnSpPr>
        <p:spPr bwMode="auto">
          <a:xfrm flipH="1" flipV="1">
            <a:off x="4290465" y="3821072"/>
            <a:ext cx="274326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6C3C3A-0089-43E2-B2B1-4226CF1C5F51}"/>
                  </a:ext>
                </a:extLst>
              </p:cNvPr>
              <p:cNvSpPr txBox="1"/>
              <p:nvPr/>
            </p:nvSpPr>
            <p:spPr>
              <a:xfrm>
                <a:off x="3073907" y="4450960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1B6C3C3A-0089-43E2-B2B1-4226CF1C5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3907" y="4450960"/>
                <a:ext cx="6520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F7E28B72-F940-49A4-8208-1F1C45D97D6B}"/>
                  </a:ext>
                </a:extLst>
              </p:cNvPr>
              <p:cNvSpPr/>
              <p:nvPr/>
            </p:nvSpPr>
            <p:spPr bwMode="auto">
              <a:xfrm>
                <a:off x="5074063" y="2949440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F7E28B72-F940-49A4-8208-1F1C45D97D6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74063" y="2949440"/>
                <a:ext cx="915753" cy="87222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1" name="Straight Arrow Connector 55">
            <a:extLst>
              <a:ext uri="{FF2B5EF4-FFF2-40B4-BE49-F238E27FC236}">
                <a16:creationId xmlns:a16="http://schemas.microsoft.com/office/drawing/2014/main" id="{B5E800AD-394D-401F-BD19-2DD688C93982}"/>
              </a:ext>
            </a:extLst>
          </p:cNvPr>
          <p:cNvCxnSpPr>
            <a:cxnSpLocks/>
            <a:stCxn id="10" idx="0"/>
            <a:endCxn id="30" idx="4"/>
          </p:cNvCxnSpPr>
          <p:nvPr/>
        </p:nvCxnSpPr>
        <p:spPr bwMode="auto">
          <a:xfrm flipH="1" flipV="1">
            <a:off x="5531940" y="3821665"/>
            <a:ext cx="2368484" cy="1782404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2" name="Straight Arrow Connector 65">
            <a:extLst>
              <a:ext uri="{FF2B5EF4-FFF2-40B4-BE49-F238E27FC236}">
                <a16:creationId xmlns:a16="http://schemas.microsoft.com/office/drawing/2014/main" id="{56B6AA51-56E0-4BD1-A0F1-C48747775B51}"/>
              </a:ext>
            </a:extLst>
          </p:cNvPr>
          <p:cNvCxnSpPr>
            <a:cxnSpLocks/>
            <a:stCxn id="8" idx="0"/>
            <a:endCxn id="30" idx="4"/>
          </p:cNvCxnSpPr>
          <p:nvPr/>
        </p:nvCxnSpPr>
        <p:spPr bwMode="auto">
          <a:xfrm flipH="1" flipV="1">
            <a:off x="5531940" y="3821665"/>
            <a:ext cx="58304" cy="17824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3" name="Straight Arrow Connector 52">
            <a:extLst>
              <a:ext uri="{FF2B5EF4-FFF2-40B4-BE49-F238E27FC236}">
                <a16:creationId xmlns:a16="http://schemas.microsoft.com/office/drawing/2014/main" id="{6E0FBB1C-8B52-41EC-94A5-9A7A84B4C006}"/>
              </a:ext>
            </a:extLst>
          </p:cNvPr>
          <p:cNvCxnSpPr>
            <a:cxnSpLocks/>
            <a:stCxn id="7" idx="0"/>
            <a:endCxn id="30" idx="4"/>
          </p:cNvCxnSpPr>
          <p:nvPr/>
        </p:nvCxnSpPr>
        <p:spPr bwMode="auto">
          <a:xfrm flipH="1" flipV="1">
            <a:off x="5531940" y="3821665"/>
            <a:ext cx="1229293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4" name="Straight Arrow Connector 37">
            <a:extLst>
              <a:ext uri="{FF2B5EF4-FFF2-40B4-BE49-F238E27FC236}">
                <a16:creationId xmlns:a16="http://schemas.microsoft.com/office/drawing/2014/main" id="{A2F06F92-20D8-4667-BFDA-4E05268383F8}"/>
              </a:ext>
            </a:extLst>
          </p:cNvPr>
          <p:cNvCxnSpPr>
            <a:cxnSpLocks/>
            <a:stCxn id="6" idx="0"/>
            <a:endCxn id="30" idx="4"/>
          </p:cNvCxnSpPr>
          <p:nvPr/>
        </p:nvCxnSpPr>
        <p:spPr bwMode="auto">
          <a:xfrm flipV="1">
            <a:off x="3561448" y="3821665"/>
            <a:ext cx="1970492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Arrow Connector 38">
            <a:extLst>
              <a:ext uri="{FF2B5EF4-FFF2-40B4-BE49-F238E27FC236}">
                <a16:creationId xmlns:a16="http://schemas.microsoft.com/office/drawing/2014/main" id="{4B42E23D-5F17-45CA-8523-B180F5A8C82E}"/>
              </a:ext>
            </a:extLst>
          </p:cNvPr>
          <p:cNvCxnSpPr>
            <a:cxnSpLocks/>
            <a:stCxn id="9" idx="0"/>
            <a:endCxn id="30" idx="4"/>
          </p:cNvCxnSpPr>
          <p:nvPr/>
        </p:nvCxnSpPr>
        <p:spPr bwMode="auto">
          <a:xfrm flipV="1">
            <a:off x="4564791" y="3821665"/>
            <a:ext cx="967149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56E3D1A-CD89-4164-B537-D2F52685F56F}"/>
                  </a:ext>
                </a:extLst>
              </p:cNvPr>
              <p:cNvSpPr txBox="1"/>
              <p:nvPr/>
            </p:nvSpPr>
            <p:spPr>
              <a:xfrm>
                <a:off x="7544832" y="2993812"/>
                <a:ext cx="28547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87" name="文本框 86">
                <a:extLst>
                  <a:ext uri="{FF2B5EF4-FFF2-40B4-BE49-F238E27FC236}">
                    <a16:creationId xmlns:a16="http://schemas.microsoft.com/office/drawing/2014/main" id="{A56E3D1A-CD89-4164-B537-D2F52685F5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4832" y="2993812"/>
                <a:ext cx="28547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8" name="文本框 87">
            <a:extLst>
              <a:ext uri="{FF2B5EF4-FFF2-40B4-BE49-F238E27FC236}">
                <a16:creationId xmlns:a16="http://schemas.microsoft.com/office/drawing/2014/main" id="{9D45C288-C663-4A5D-B077-C3C0B3DE4660}"/>
              </a:ext>
            </a:extLst>
          </p:cNvPr>
          <p:cNvSpPr txBox="1"/>
          <p:nvPr/>
        </p:nvSpPr>
        <p:spPr>
          <a:xfrm>
            <a:off x="8042260" y="3508069"/>
            <a:ext cx="3609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Could be ReLU, tanh, ...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Oval 12">
                <a:extLst>
                  <a:ext uri="{FF2B5EF4-FFF2-40B4-BE49-F238E27FC236}">
                    <a16:creationId xmlns:a16="http://schemas.microsoft.com/office/drawing/2014/main" id="{8B7BCB6B-9B7C-4FDD-9201-30920DE56199}"/>
                  </a:ext>
                </a:extLst>
              </p:cNvPr>
              <p:cNvSpPr/>
              <p:nvPr/>
            </p:nvSpPr>
            <p:spPr bwMode="auto">
              <a:xfrm>
                <a:off x="5165724" y="1029968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9" name="Oval 12">
                <a:extLst>
                  <a:ext uri="{FF2B5EF4-FFF2-40B4-BE49-F238E27FC236}">
                    <a16:creationId xmlns:a16="http://schemas.microsoft.com/office/drawing/2014/main" id="{8B7BCB6B-9B7C-4FDD-9201-30920DE561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65724" y="1029968"/>
                <a:ext cx="915753" cy="87222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0" name="Straight Arrow Connector 37">
            <a:extLst>
              <a:ext uri="{FF2B5EF4-FFF2-40B4-BE49-F238E27FC236}">
                <a16:creationId xmlns:a16="http://schemas.microsoft.com/office/drawing/2014/main" id="{527B3395-2088-4B89-9B8B-E8BDB844792A}"/>
              </a:ext>
            </a:extLst>
          </p:cNvPr>
          <p:cNvCxnSpPr>
            <a:cxnSpLocks/>
            <a:stCxn id="22" idx="0"/>
            <a:endCxn id="89" idx="4"/>
          </p:cNvCxnSpPr>
          <p:nvPr/>
        </p:nvCxnSpPr>
        <p:spPr bwMode="auto">
          <a:xfrm flipV="1">
            <a:off x="4290465" y="1902193"/>
            <a:ext cx="1333136" cy="10466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37">
            <a:extLst>
              <a:ext uri="{FF2B5EF4-FFF2-40B4-BE49-F238E27FC236}">
                <a16:creationId xmlns:a16="http://schemas.microsoft.com/office/drawing/2014/main" id="{305E9F19-4E84-4FBF-B217-12B8EC7FCD7A}"/>
              </a:ext>
            </a:extLst>
          </p:cNvPr>
          <p:cNvCxnSpPr>
            <a:cxnSpLocks/>
            <a:stCxn id="30" idx="0"/>
            <a:endCxn id="89" idx="4"/>
          </p:cNvCxnSpPr>
          <p:nvPr/>
        </p:nvCxnSpPr>
        <p:spPr bwMode="auto">
          <a:xfrm flipV="1">
            <a:off x="5531940" y="1902193"/>
            <a:ext cx="91661" cy="104724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6" name="Straight Arrow Connector 37">
            <a:extLst>
              <a:ext uri="{FF2B5EF4-FFF2-40B4-BE49-F238E27FC236}">
                <a16:creationId xmlns:a16="http://schemas.microsoft.com/office/drawing/2014/main" id="{F3F2EED1-0EA0-4BED-8CF4-E529D1D03C34}"/>
              </a:ext>
            </a:extLst>
          </p:cNvPr>
          <p:cNvCxnSpPr>
            <a:cxnSpLocks/>
            <a:stCxn id="5" idx="0"/>
            <a:endCxn id="89" idx="4"/>
          </p:cNvCxnSpPr>
          <p:nvPr/>
        </p:nvCxnSpPr>
        <p:spPr bwMode="auto">
          <a:xfrm flipH="1" flipV="1">
            <a:off x="5623601" y="1902193"/>
            <a:ext cx="1321519" cy="104665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0F104B29-7F9F-4B93-B4B2-DCB8A882A2F7}"/>
                  </a:ext>
                </a:extLst>
              </p:cNvPr>
              <p:cNvSpPr txBox="1"/>
              <p:nvPr/>
            </p:nvSpPr>
            <p:spPr>
              <a:xfrm>
                <a:off x="4223632" y="2145040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0F104B29-7F9F-4B93-B4B2-DCB8A882A2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23632" y="2145040"/>
                <a:ext cx="6207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0" name="Straight Arrow Connector 65">
            <a:extLst>
              <a:ext uri="{FF2B5EF4-FFF2-40B4-BE49-F238E27FC236}">
                <a16:creationId xmlns:a16="http://schemas.microsoft.com/office/drawing/2014/main" id="{BDEEDBE7-0D8E-2447-B892-FC1D3A7A994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531940" y="3821665"/>
            <a:ext cx="58304" cy="1782405"/>
          </a:xfrm>
          <a:prstGeom prst="straightConnector1">
            <a:avLst/>
          </a:prstGeom>
          <a:ln w="63500">
            <a:solidFill>
              <a:srgbClr val="FF0000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0">
                <a:extLst>
                  <a:ext uri="{FF2B5EF4-FFF2-40B4-BE49-F238E27FC236}">
                    <a16:creationId xmlns:a16="http://schemas.microsoft.com/office/drawing/2014/main" id="{6F8E8AD7-AB9A-E045-8195-D895652D60D2}"/>
                  </a:ext>
                </a:extLst>
              </p:cNvPr>
              <p:cNvSpPr txBox="1"/>
              <p:nvPr/>
            </p:nvSpPr>
            <p:spPr>
              <a:xfrm>
                <a:off x="1903286" y="3986014"/>
                <a:ext cx="630108" cy="4655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6" name="文本框 40">
                <a:extLst>
                  <a:ext uri="{FF2B5EF4-FFF2-40B4-BE49-F238E27FC236}">
                    <a16:creationId xmlns:a16="http://schemas.microsoft.com/office/drawing/2014/main" id="{6F8E8AD7-AB9A-E045-8195-D895652D60D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03286" y="3986014"/>
                <a:ext cx="630108" cy="465577"/>
              </a:xfrm>
              <a:prstGeom prst="rect">
                <a:avLst/>
              </a:prstGeom>
              <a:blipFill>
                <a:blip r:embed="rId19"/>
                <a:stretch>
                  <a:fillRect l="-9804" r="-5882" b="-2368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直接连接符 42">
            <a:extLst>
              <a:ext uri="{FF2B5EF4-FFF2-40B4-BE49-F238E27FC236}">
                <a16:creationId xmlns:a16="http://schemas.microsoft.com/office/drawing/2014/main" id="{DF3D6212-E700-FE41-9420-BB8D4472EA6B}"/>
              </a:ext>
            </a:extLst>
          </p:cNvPr>
          <p:cNvCxnSpPr>
            <a:cxnSpLocks/>
            <a:endCxn id="46" idx="3"/>
          </p:cNvCxnSpPr>
          <p:nvPr/>
        </p:nvCxnSpPr>
        <p:spPr>
          <a:xfrm flipH="1" flipV="1">
            <a:off x="2533394" y="4218803"/>
            <a:ext cx="2998546" cy="652740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10745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22DB10-0DB7-4D39-9C1E-A2243D9002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Two-Layer Network with softmax output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D2E7E7-20F2-4DC7-B794-0431D926D9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3942AF8A-54B2-48C7-A195-CFA50C50D699}"/>
                  </a:ext>
                </a:extLst>
              </p:cNvPr>
              <p:cNvSpPr/>
              <p:nvPr/>
            </p:nvSpPr>
            <p:spPr bwMode="auto">
              <a:xfrm>
                <a:off x="6475078" y="3272308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3942AF8A-54B2-48C7-A195-CFA50C50D69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5078" y="3272308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92EF856C-A51A-4E52-A9E4-FC9C6A9E47FF}"/>
                  </a:ext>
                </a:extLst>
              </p:cNvPr>
              <p:cNvSpPr/>
              <p:nvPr/>
            </p:nvSpPr>
            <p:spPr bwMode="auto">
              <a:xfrm>
                <a:off x="3164033" y="5927530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92EF856C-A51A-4E52-A9E4-FC9C6A9E47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164033" y="5927530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6E36A438-D783-49A8-A59F-1EADBD4572EA}"/>
                  </a:ext>
                </a:extLst>
              </p:cNvPr>
              <p:cNvSpPr/>
              <p:nvPr/>
            </p:nvSpPr>
            <p:spPr bwMode="auto">
              <a:xfrm>
                <a:off x="6346143" y="5927530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6E36A438-D783-49A8-A59F-1EADBD4572E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346143" y="5927530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1E6B46B1-36AA-4B3E-A981-35D88A3B96A4}"/>
                  </a:ext>
                </a:extLst>
              </p:cNvPr>
              <p:cNvSpPr/>
              <p:nvPr/>
            </p:nvSpPr>
            <p:spPr bwMode="auto">
              <a:xfrm>
                <a:off x="5192451" y="5927531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1E6B46B1-36AA-4B3E-A981-35D88A3B96A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192451" y="5927531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4EA561ED-245D-4460-B545-9AB4107A5A44}"/>
                  </a:ext>
                </a:extLst>
              </p:cNvPr>
              <p:cNvSpPr/>
              <p:nvPr/>
            </p:nvSpPr>
            <p:spPr bwMode="auto">
              <a:xfrm>
                <a:off x="4189293" y="5927530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4EA561ED-245D-4460-B545-9AB4107A5A4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89293" y="5927530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1F3FC610-C467-46C9-9A94-772233EA9E76}"/>
              </a:ext>
            </a:extLst>
          </p:cNvPr>
          <p:cNvSpPr/>
          <p:nvPr/>
        </p:nvSpPr>
        <p:spPr bwMode="auto">
          <a:xfrm>
            <a:off x="7485334" y="5927530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A0D3A7EF-1B67-4712-9D2C-54D935DB327E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6932955" y="4144533"/>
            <a:ext cx="955304" cy="1782997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CEB46870-28B9-4C01-ACC8-D0BBBC4E390A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5578079" y="4144533"/>
            <a:ext cx="1354876" cy="1782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4B6D72DA-DB26-43B6-AD87-DF73D4252CCA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6749068" y="4144533"/>
            <a:ext cx="183887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6EAE186C-4FB2-4334-9E0E-A4BA03E3458C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3549283" y="4144533"/>
            <a:ext cx="3383672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6835DFEA-117C-4C28-B4F6-B817E85907DA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4552626" y="4144533"/>
            <a:ext cx="2380329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AF8C85-D1D3-4C94-8D29-A2E69F66A604}"/>
                  </a:ext>
                </a:extLst>
              </p:cNvPr>
              <p:cNvSpPr txBox="1"/>
              <p:nvPr/>
            </p:nvSpPr>
            <p:spPr>
              <a:xfrm>
                <a:off x="7716554" y="1332408"/>
                <a:ext cx="4055579" cy="8617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(y is a </a:t>
                </a:r>
                <a:r>
                  <a:rPr lang="en-US" altLang="zh-CN" sz="2800" b="1" dirty="0">
                    <a:solidFill>
                      <a:srgbClr val="FF0000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vector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)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𝑼𝒉</m:t>
                    </m:r>
                  </m:oMath>
                </a14:m>
                <a:r>
                  <a:rPr lang="zh-CN" alt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DDAF8C85-D1D3-4C94-8D29-A2E69F66A6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16554" y="1332408"/>
                <a:ext cx="4055579" cy="861774"/>
              </a:xfrm>
              <a:prstGeom prst="rect">
                <a:avLst/>
              </a:prstGeom>
              <a:blipFill>
                <a:blip r:embed="rId8"/>
                <a:stretch>
                  <a:fillRect l="-2813" t="-13235" b="-58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B8DB59-F606-4554-A56C-4048090A504D}"/>
                  </a:ext>
                </a:extLst>
              </p:cNvPr>
              <p:cNvSpPr txBox="1"/>
              <p:nvPr/>
            </p:nvSpPr>
            <p:spPr>
              <a:xfrm>
                <a:off x="7748902" y="4964767"/>
                <a:ext cx="1927772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</a:rPr>
                      <m:t>𝒃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a vector.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CB8DB59-F606-4554-A56C-4048090A504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902" y="4964767"/>
                <a:ext cx="1927772" cy="461665"/>
              </a:xfrm>
              <a:prstGeom prst="rect">
                <a:avLst/>
              </a:prstGeom>
              <a:blipFill>
                <a:blip r:embed="rId9"/>
                <a:stretch>
                  <a:fillRect l="-1316" t="-10526" r="-3947" b="-263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601627-ED6F-496C-8D85-3804D3696B28}"/>
                  </a:ext>
                </a:extLst>
              </p:cNvPr>
              <p:cNvSpPr txBox="1"/>
              <p:nvPr/>
            </p:nvSpPr>
            <p:spPr>
              <a:xfrm>
                <a:off x="559099" y="3113428"/>
                <a:ext cx="2361544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Hidden units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8A601627-ED6F-496C-8D85-3804D3696B2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9099" y="3113428"/>
                <a:ext cx="2361544" cy="954107"/>
              </a:xfrm>
              <a:prstGeom prst="rect">
                <a:avLst/>
              </a:prstGeom>
              <a:blipFill>
                <a:blip r:embed="rId10"/>
                <a:stretch>
                  <a:fillRect l="-4839" t="-6579" r="-5376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861870-C97C-4ABF-9E7F-4A38BE0F34D0}"/>
                  </a:ext>
                </a:extLst>
              </p:cNvPr>
              <p:cNvSpPr txBox="1"/>
              <p:nvPr/>
            </p:nvSpPr>
            <p:spPr>
              <a:xfrm>
                <a:off x="631479" y="5552797"/>
                <a:ext cx="2101857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Input layer </a:t>
                </a:r>
              </a:p>
              <a:p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vector 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𝒙</m:t>
                    </m:r>
                  </m:oMath>
                </a14:m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70861870-C97C-4ABF-9E7F-4A38BE0F34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1479" y="5552797"/>
                <a:ext cx="2101857" cy="954107"/>
              </a:xfrm>
              <a:prstGeom prst="rect">
                <a:avLst/>
              </a:prstGeom>
              <a:blipFill>
                <a:blip r:embed="rId11"/>
                <a:stretch>
                  <a:fillRect l="-5988" t="-6579" r="-4790" b="-171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B30D5F-0CF6-44A4-B121-95ACB7256C9E}"/>
                  </a:ext>
                </a:extLst>
              </p:cNvPr>
              <p:cNvSpPr txBox="1"/>
              <p:nvPr/>
            </p:nvSpPr>
            <p:spPr>
              <a:xfrm>
                <a:off x="511800" y="1207441"/>
                <a:ext cx="2525702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Output layer</a:t>
                </a:r>
              </a:p>
              <a:p>
                <a:pPr algn="ctr"/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(</a:t>
                </a:r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𝝈</m:t>
                    </m:r>
                  </m:oMath>
                </a14:m>
                <a:r>
                  <a:rPr lang="en-US" altLang="zh-CN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nodes)</a:t>
                </a:r>
                <a:endParaRPr lang="zh-CN" alt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47B30D5F-0CF6-44A4-B121-95ACB7256C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1800" y="1207441"/>
                <a:ext cx="2525702" cy="954107"/>
              </a:xfrm>
              <a:prstGeom prst="rect">
                <a:avLst/>
              </a:prstGeom>
              <a:blipFill>
                <a:blip r:embed="rId12"/>
                <a:stretch>
                  <a:fillRect l="-500" t="-7895" b="-157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Oval 12">
                <a:extLst>
                  <a:ext uri="{FF2B5EF4-FFF2-40B4-BE49-F238E27FC236}">
                    <a16:creationId xmlns:a16="http://schemas.microsoft.com/office/drawing/2014/main" id="{C63D6025-05FE-44FB-8A66-474BB50F22E7}"/>
                  </a:ext>
                </a:extLst>
              </p:cNvPr>
              <p:cNvSpPr/>
              <p:nvPr/>
            </p:nvSpPr>
            <p:spPr bwMode="auto">
              <a:xfrm>
                <a:off x="3820423" y="3272308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1" name="Oval 12">
                <a:extLst>
                  <a:ext uri="{FF2B5EF4-FFF2-40B4-BE49-F238E27FC236}">
                    <a16:creationId xmlns:a16="http://schemas.microsoft.com/office/drawing/2014/main" id="{C63D6025-05FE-44FB-8A66-474BB50F22E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820423" y="3272308"/>
                <a:ext cx="915753" cy="872225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Straight Arrow Connector 55">
            <a:extLst>
              <a:ext uri="{FF2B5EF4-FFF2-40B4-BE49-F238E27FC236}">
                <a16:creationId xmlns:a16="http://schemas.microsoft.com/office/drawing/2014/main" id="{A80451C4-F59F-47C0-9CA5-AED119668045}"/>
              </a:ext>
            </a:extLst>
          </p:cNvPr>
          <p:cNvCxnSpPr>
            <a:cxnSpLocks/>
            <a:stCxn id="10" idx="0"/>
            <a:endCxn id="21" idx="4"/>
          </p:cNvCxnSpPr>
          <p:nvPr/>
        </p:nvCxnSpPr>
        <p:spPr bwMode="auto">
          <a:xfrm flipH="1" flipV="1">
            <a:off x="4278300" y="4144533"/>
            <a:ext cx="3609959" cy="1782997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65">
            <a:extLst>
              <a:ext uri="{FF2B5EF4-FFF2-40B4-BE49-F238E27FC236}">
                <a16:creationId xmlns:a16="http://schemas.microsoft.com/office/drawing/2014/main" id="{F2669102-4331-4F8F-BFD1-B837ABA21608}"/>
              </a:ext>
            </a:extLst>
          </p:cNvPr>
          <p:cNvCxnSpPr>
            <a:cxnSpLocks/>
            <a:stCxn id="8" idx="0"/>
            <a:endCxn id="21" idx="4"/>
          </p:cNvCxnSpPr>
          <p:nvPr/>
        </p:nvCxnSpPr>
        <p:spPr bwMode="auto">
          <a:xfrm flipH="1" flipV="1">
            <a:off x="4278300" y="4144533"/>
            <a:ext cx="1299779" cy="178299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52">
            <a:extLst>
              <a:ext uri="{FF2B5EF4-FFF2-40B4-BE49-F238E27FC236}">
                <a16:creationId xmlns:a16="http://schemas.microsoft.com/office/drawing/2014/main" id="{A98F4E0B-5183-44C9-81E0-AF1055A641CF}"/>
              </a:ext>
            </a:extLst>
          </p:cNvPr>
          <p:cNvCxnSpPr>
            <a:cxnSpLocks/>
            <a:stCxn id="7" idx="0"/>
            <a:endCxn id="21" idx="4"/>
          </p:cNvCxnSpPr>
          <p:nvPr/>
        </p:nvCxnSpPr>
        <p:spPr bwMode="auto">
          <a:xfrm flipH="1" flipV="1">
            <a:off x="4278300" y="4144533"/>
            <a:ext cx="2470768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37">
            <a:extLst>
              <a:ext uri="{FF2B5EF4-FFF2-40B4-BE49-F238E27FC236}">
                <a16:creationId xmlns:a16="http://schemas.microsoft.com/office/drawing/2014/main" id="{C1AE5627-BB46-46CA-9CC1-B12F2C86F6F8}"/>
              </a:ext>
            </a:extLst>
          </p:cNvPr>
          <p:cNvCxnSpPr>
            <a:cxnSpLocks/>
            <a:stCxn id="6" idx="0"/>
            <a:endCxn id="21" idx="4"/>
          </p:cNvCxnSpPr>
          <p:nvPr/>
        </p:nvCxnSpPr>
        <p:spPr bwMode="auto">
          <a:xfrm flipV="1">
            <a:off x="3549283" y="4144533"/>
            <a:ext cx="729017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38">
            <a:extLst>
              <a:ext uri="{FF2B5EF4-FFF2-40B4-BE49-F238E27FC236}">
                <a16:creationId xmlns:a16="http://schemas.microsoft.com/office/drawing/2014/main" id="{DD59F48F-F4AC-4BA9-932C-BAA1EE25D4D0}"/>
              </a:ext>
            </a:extLst>
          </p:cNvPr>
          <p:cNvCxnSpPr>
            <a:cxnSpLocks/>
            <a:stCxn id="9" idx="0"/>
            <a:endCxn id="21" idx="4"/>
          </p:cNvCxnSpPr>
          <p:nvPr/>
        </p:nvCxnSpPr>
        <p:spPr bwMode="auto">
          <a:xfrm flipH="1" flipV="1">
            <a:off x="4278300" y="4144533"/>
            <a:ext cx="274326" cy="178299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920A341-660B-4F11-8F88-64E7431E1F96}"/>
                  </a:ext>
                </a:extLst>
              </p:cNvPr>
              <p:cNvSpPr txBox="1"/>
              <p:nvPr/>
            </p:nvSpPr>
            <p:spPr>
              <a:xfrm>
                <a:off x="3153639" y="4903212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A920A341-660B-4F11-8F88-64E7431E1F9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3639" y="4903212"/>
                <a:ext cx="652026" cy="523220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Oval 12">
                <a:extLst>
                  <a:ext uri="{FF2B5EF4-FFF2-40B4-BE49-F238E27FC236}">
                    <a16:creationId xmlns:a16="http://schemas.microsoft.com/office/drawing/2014/main" id="{D1A635A8-DDAE-4997-801E-43FA6DAC4EA6}"/>
                  </a:ext>
                </a:extLst>
              </p:cNvPr>
              <p:cNvSpPr/>
              <p:nvPr/>
            </p:nvSpPr>
            <p:spPr bwMode="auto">
              <a:xfrm>
                <a:off x="5061898" y="3272901"/>
                <a:ext cx="915753" cy="87222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8" name="Oval 12">
                <a:extLst>
                  <a:ext uri="{FF2B5EF4-FFF2-40B4-BE49-F238E27FC236}">
                    <a16:creationId xmlns:a16="http://schemas.microsoft.com/office/drawing/2014/main" id="{D1A635A8-DDAE-4997-801E-43FA6DAC4EA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1898" y="3272901"/>
                <a:ext cx="915753" cy="87222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55">
            <a:extLst>
              <a:ext uri="{FF2B5EF4-FFF2-40B4-BE49-F238E27FC236}">
                <a16:creationId xmlns:a16="http://schemas.microsoft.com/office/drawing/2014/main" id="{D17BAD98-6EE3-4C75-BA30-18460C697DCE}"/>
              </a:ext>
            </a:extLst>
          </p:cNvPr>
          <p:cNvCxnSpPr>
            <a:cxnSpLocks/>
            <a:stCxn id="10" idx="0"/>
            <a:endCxn id="28" idx="4"/>
          </p:cNvCxnSpPr>
          <p:nvPr/>
        </p:nvCxnSpPr>
        <p:spPr bwMode="auto">
          <a:xfrm flipH="1" flipV="1">
            <a:off x="5519775" y="4145126"/>
            <a:ext cx="2368484" cy="1782404"/>
          </a:xfrm>
          <a:prstGeom prst="straightConnector1">
            <a:avLst/>
          </a:prstGeom>
          <a:ln w="19050">
            <a:solidFill>
              <a:schemeClr val="bg2">
                <a:lumMod val="90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65">
            <a:extLst>
              <a:ext uri="{FF2B5EF4-FFF2-40B4-BE49-F238E27FC236}">
                <a16:creationId xmlns:a16="http://schemas.microsoft.com/office/drawing/2014/main" id="{20AA9060-BC82-4756-806D-155BCA9E9C67}"/>
              </a:ext>
            </a:extLst>
          </p:cNvPr>
          <p:cNvCxnSpPr>
            <a:cxnSpLocks/>
            <a:stCxn id="8" idx="0"/>
            <a:endCxn id="28" idx="4"/>
          </p:cNvCxnSpPr>
          <p:nvPr/>
        </p:nvCxnSpPr>
        <p:spPr bwMode="auto">
          <a:xfrm flipH="1" flipV="1">
            <a:off x="5519775" y="4145126"/>
            <a:ext cx="58304" cy="17824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52">
            <a:extLst>
              <a:ext uri="{FF2B5EF4-FFF2-40B4-BE49-F238E27FC236}">
                <a16:creationId xmlns:a16="http://schemas.microsoft.com/office/drawing/2014/main" id="{6F5238CA-8DBB-40BC-8436-C3C8A690C82F}"/>
              </a:ext>
            </a:extLst>
          </p:cNvPr>
          <p:cNvCxnSpPr>
            <a:cxnSpLocks/>
            <a:stCxn id="7" idx="0"/>
            <a:endCxn id="28" idx="4"/>
          </p:cNvCxnSpPr>
          <p:nvPr/>
        </p:nvCxnSpPr>
        <p:spPr bwMode="auto">
          <a:xfrm flipH="1" flipV="1">
            <a:off x="5519775" y="4145126"/>
            <a:ext cx="1229293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6EA8D595-1FD2-4C1D-B065-C6FA972C3031}"/>
              </a:ext>
            </a:extLst>
          </p:cNvPr>
          <p:cNvCxnSpPr>
            <a:cxnSpLocks/>
            <a:stCxn id="6" idx="0"/>
            <a:endCxn id="28" idx="4"/>
          </p:cNvCxnSpPr>
          <p:nvPr/>
        </p:nvCxnSpPr>
        <p:spPr bwMode="auto">
          <a:xfrm flipV="1">
            <a:off x="3549283" y="4145126"/>
            <a:ext cx="1970492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8">
            <a:extLst>
              <a:ext uri="{FF2B5EF4-FFF2-40B4-BE49-F238E27FC236}">
                <a16:creationId xmlns:a16="http://schemas.microsoft.com/office/drawing/2014/main" id="{9535EE15-A437-460E-B3CB-89222C2FCB24}"/>
              </a:ext>
            </a:extLst>
          </p:cNvPr>
          <p:cNvCxnSpPr>
            <a:cxnSpLocks/>
            <a:stCxn id="9" idx="0"/>
            <a:endCxn id="28" idx="4"/>
          </p:cNvCxnSpPr>
          <p:nvPr/>
        </p:nvCxnSpPr>
        <p:spPr bwMode="auto">
          <a:xfrm flipV="1">
            <a:off x="4552626" y="4145126"/>
            <a:ext cx="967149" cy="17824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1AC1F62-E216-4FEE-B19E-66A633CB3F87}"/>
                  </a:ext>
                </a:extLst>
              </p:cNvPr>
              <p:cNvSpPr txBox="1"/>
              <p:nvPr/>
            </p:nvSpPr>
            <p:spPr>
              <a:xfrm>
                <a:off x="7586883" y="2846350"/>
                <a:ext cx="285477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1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800" b="1" i="1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71AC1F62-E216-4FEE-B19E-66A633CB3F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6883" y="2846350"/>
                <a:ext cx="2854771" cy="523220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6027F3DA-1BA7-4ED5-8001-E41950C0EFE0}"/>
              </a:ext>
            </a:extLst>
          </p:cNvPr>
          <p:cNvSpPr txBox="1"/>
          <p:nvPr/>
        </p:nvSpPr>
        <p:spPr>
          <a:xfrm>
            <a:off x="7888258" y="3348642"/>
            <a:ext cx="33924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Could be ReLU, tanh ...</a:t>
            </a:r>
            <a:endParaRPr lang="zh-CN" alt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0FB6C8E6-CDCC-474C-BEE4-47B5F1E3798E}"/>
                  </a:ext>
                </a:extLst>
              </p:cNvPr>
              <p:cNvSpPr/>
              <p:nvPr/>
            </p:nvSpPr>
            <p:spPr bwMode="auto">
              <a:xfrm>
                <a:off x="3731416" y="1207441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6" name="Oval 12">
                <a:extLst>
                  <a:ext uri="{FF2B5EF4-FFF2-40B4-BE49-F238E27FC236}">
                    <a16:creationId xmlns:a16="http://schemas.microsoft.com/office/drawing/2014/main" id="{0FB6C8E6-CDCC-474C-BEE4-47B5F1E37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731416" y="1207441"/>
                <a:ext cx="915753" cy="872225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7" name="Straight Arrow Connector 37">
            <a:extLst>
              <a:ext uri="{FF2B5EF4-FFF2-40B4-BE49-F238E27FC236}">
                <a16:creationId xmlns:a16="http://schemas.microsoft.com/office/drawing/2014/main" id="{23A6D538-E28B-4118-995D-B73F2CA77737}"/>
              </a:ext>
            </a:extLst>
          </p:cNvPr>
          <p:cNvCxnSpPr>
            <a:cxnSpLocks/>
            <a:stCxn id="21" idx="0"/>
            <a:endCxn id="36" idx="4"/>
          </p:cNvCxnSpPr>
          <p:nvPr/>
        </p:nvCxnSpPr>
        <p:spPr bwMode="auto">
          <a:xfrm flipH="1" flipV="1">
            <a:off x="4189293" y="2079666"/>
            <a:ext cx="89007" cy="11926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C389F7B7-0FB3-4FB6-8AD6-84BAD2EEDB6E}"/>
              </a:ext>
            </a:extLst>
          </p:cNvPr>
          <p:cNvCxnSpPr>
            <a:cxnSpLocks/>
            <a:stCxn id="28" idx="0"/>
            <a:endCxn id="36" idx="4"/>
          </p:cNvCxnSpPr>
          <p:nvPr/>
        </p:nvCxnSpPr>
        <p:spPr bwMode="auto">
          <a:xfrm flipH="1" flipV="1">
            <a:off x="4189293" y="2079666"/>
            <a:ext cx="1330482" cy="11932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7">
            <a:extLst>
              <a:ext uri="{FF2B5EF4-FFF2-40B4-BE49-F238E27FC236}">
                <a16:creationId xmlns:a16="http://schemas.microsoft.com/office/drawing/2014/main" id="{7DA13B3A-C534-41A9-86A2-010380245620}"/>
              </a:ext>
            </a:extLst>
          </p:cNvPr>
          <p:cNvCxnSpPr>
            <a:cxnSpLocks/>
            <a:stCxn id="5" idx="0"/>
            <a:endCxn id="36" idx="4"/>
          </p:cNvCxnSpPr>
          <p:nvPr/>
        </p:nvCxnSpPr>
        <p:spPr bwMode="auto">
          <a:xfrm flipH="1" flipV="1">
            <a:off x="4189293" y="2079666"/>
            <a:ext cx="2743662" cy="11926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40BC8DE-D1D3-46CE-AF74-085D1946D797}"/>
                  </a:ext>
                </a:extLst>
              </p:cNvPr>
              <p:cNvSpPr txBox="1"/>
              <p:nvPr/>
            </p:nvSpPr>
            <p:spPr>
              <a:xfrm>
                <a:off x="3566164" y="2451264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440BC8DE-D1D3-46CE-AF74-085D1946D7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164" y="2451264"/>
                <a:ext cx="620791" cy="523220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Oval 12">
                <a:extLst>
                  <a:ext uri="{FF2B5EF4-FFF2-40B4-BE49-F238E27FC236}">
                    <a16:creationId xmlns:a16="http://schemas.microsoft.com/office/drawing/2014/main" id="{4945FAC6-5AA2-4D0B-9D9C-62EAFE2A2A73}"/>
                  </a:ext>
                </a:extLst>
              </p:cNvPr>
              <p:cNvSpPr/>
              <p:nvPr/>
            </p:nvSpPr>
            <p:spPr bwMode="auto">
              <a:xfrm>
                <a:off x="6475078" y="1196772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2" name="Oval 12">
                <a:extLst>
                  <a:ext uri="{FF2B5EF4-FFF2-40B4-BE49-F238E27FC236}">
                    <a16:creationId xmlns:a16="http://schemas.microsoft.com/office/drawing/2014/main" id="{4945FAC6-5AA2-4D0B-9D9C-62EAFE2A2A7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75078" y="1196772"/>
                <a:ext cx="915753" cy="87222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45E4AFC8-E006-4A56-A76F-700B680D1E30}"/>
                  </a:ext>
                </a:extLst>
              </p:cNvPr>
              <p:cNvSpPr/>
              <p:nvPr/>
            </p:nvSpPr>
            <p:spPr bwMode="auto">
              <a:xfrm>
                <a:off x="5061898" y="1207441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6" name="Oval 12">
                <a:extLst>
                  <a:ext uri="{FF2B5EF4-FFF2-40B4-BE49-F238E27FC236}">
                    <a16:creationId xmlns:a16="http://schemas.microsoft.com/office/drawing/2014/main" id="{45E4AFC8-E006-4A56-A76F-700B680D1E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061898" y="1207441"/>
                <a:ext cx="915753" cy="87222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Straight Arrow Connector 37">
            <a:extLst>
              <a:ext uri="{FF2B5EF4-FFF2-40B4-BE49-F238E27FC236}">
                <a16:creationId xmlns:a16="http://schemas.microsoft.com/office/drawing/2014/main" id="{3EE30BBB-384D-4C16-87FF-5E32E60050EE}"/>
              </a:ext>
            </a:extLst>
          </p:cNvPr>
          <p:cNvCxnSpPr>
            <a:cxnSpLocks/>
            <a:stCxn id="21" idx="0"/>
            <a:endCxn id="46" idx="4"/>
          </p:cNvCxnSpPr>
          <p:nvPr/>
        </p:nvCxnSpPr>
        <p:spPr bwMode="auto">
          <a:xfrm flipV="1">
            <a:off x="4278300" y="2079666"/>
            <a:ext cx="1241475" cy="11926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8" name="Straight Arrow Connector 37">
            <a:extLst>
              <a:ext uri="{FF2B5EF4-FFF2-40B4-BE49-F238E27FC236}">
                <a16:creationId xmlns:a16="http://schemas.microsoft.com/office/drawing/2014/main" id="{BE36D767-E47D-4061-B8AF-6E6E169E8D0B}"/>
              </a:ext>
            </a:extLst>
          </p:cNvPr>
          <p:cNvCxnSpPr>
            <a:cxnSpLocks/>
            <a:stCxn id="28" idx="0"/>
            <a:endCxn id="46" idx="4"/>
          </p:cNvCxnSpPr>
          <p:nvPr/>
        </p:nvCxnSpPr>
        <p:spPr bwMode="auto">
          <a:xfrm flipV="1">
            <a:off x="5519775" y="2079666"/>
            <a:ext cx="0" cy="11932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9" name="Straight Arrow Connector 37">
            <a:extLst>
              <a:ext uri="{FF2B5EF4-FFF2-40B4-BE49-F238E27FC236}">
                <a16:creationId xmlns:a16="http://schemas.microsoft.com/office/drawing/2014/main" id="{76DE7011-CDCB-4D16-835F-658A4400BC98}"/>
              </a:ext>
            </a:extLst>
          </p:cNvPr>
          <p:cNvCxnSpPr>
            <a:cxnSpLocks/>
            <a:stCxn id="5" idx="0"/>
            <a:endCxn id="46" idx="4"/>
          </p:cNvCxnSpPr>
          <p:nvPr/>
        </p:nvCxnSpPr>
        <p:spPr bwMode="auto">
          <a:xfrm flipH="1" flipV="1">
            <a:off x="5519775" y="2079666"/>
            <a:ext cx="1413180" cy="11926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3" name="Straight Arrow Connector 37">
            <a:extLst>
              <a:ext uri="{FF2B5EF4-FFF2-40B4-BE49-F238E27FC236}">
                <a16:creationId xmlns:a16="http://schemas.microsoft.com/office/drawing/2014/main" id="{D199497C-FDBF-4B2A-A77B-7D26CB3F4B73}"/>
              </a:ext>
            </a:extLst>
          </p:cNvPr>
          <p:cNvCxnSpPr>
            <a:cxnSpLocks/>
            <a:stCxn id="21" idx="0"/>
            <a:endCxn id="42" idx="4"/>
          </p:cNvCxnSpPr>
          <p:nvPr/>
        </p:nvCxnSpPr>
        <p:spPr bwMode="auto">
          <a:xfrm flipV="1">
            <a:off x="4278300" y="2068997"/>
            <a:ext cx="2654655" cy="1203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4" name="Straight Arrow Connector 37">
            <a:extLst>
              <a:ext uri="{FF2B5EF4-FFF2-40B4-BE49-F238E27FC236}">
                <a16:creationId xmlns:a16="http://schemas.microsoft.com/office/drawing/2014/main" id="{4E987301-58AA-4887-838F-360398061CD1}"/>
              </a:ext>
            </a:extLst>
          </p:cNvPr>
          <p:cNvCxnSpPr>
            <a:cxnSpLocks/>
            <a:stCxn id="28" idx="0"/>
            <a:endCxn id="42" idx="4"/>
          </p:cNvCxnSpPr>
          <p:nvPr/>
        </p:nvCxnSpPr>
        <p:spPr bwMode="auto">
          <a:xfrm flipV="1">
            <a:off x="5519775" y="2068997"/>
            <a:ext cx="1413180" cy="120390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55" name="Straight Arrow Connector 37">
            <a:extLst>
              <a:ext uri="{FF2B5EF4-FFF2-40B4-BE49-F238E27FC236}">
                <a16:creationId xmlns:a16="http://schemas.microsoft.com/office/drawing/2014/main" id="{2D454053-2BE3-4AD8-85F7-3FBF74C3D6B4}"/>
              </a:ext>
            </a:extLst>
          </p:cNvPr>
          <p:cNvCxnSpPr>
            <a:cxnSpLocks/>
            <a:stCxn id="5" idx="0"/>
            <a:endCxn id="42" idx="4"/>
          </p:cNvCxnSpPr>
          <p:nvPr/>
        </p:nvCxnSpPr>
        <p:spPr bwMode="auto">
          <a:xfrm flipV="1">
            <a:off x="6932955" y="2068997"/>
            <a:ext cx="0" cy="120331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86930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9CA50C-3BF1-0A4F-8E3C-D9AFC0C5F5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Single hidden layer notation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396BAD-097B-2D41-B176-946074F4D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24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E4DC4FF8-99A4-CB49-B2F8-CFC30DAA3CC2}"/>
                  </a:ext>
                </a:extLst>
              </p:cNvPr>
              <p:cNvSpPr/>
              <p:nvPr/>
            </p:nvSpPr>
            <p:spPr bwMode="auto">
              <a:xfrm>
                <a:off x="3311009" y="4358845"/>
                <a:ext cx="763617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E4DC4FF8-99A4-CB49-B2F8-CFC30DAA3C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11009" y="4358845"/>
                <a:ext cx="763617" cy="750547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962696A1-27CF-9544-B66C-FFE297635F12}"/>
                  </a:ext>
                </a:extLst>
              </p:cNvPr>
              <p:cNvSpPr/>
              <p:nvPr/>
            </p:nvSpPr>
            <p:spPr bwMode="auto">
              <a:xfrm>
                <a:off x="940340" y="1434083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962696A1-27CF-9544-B66C-FFE297635F1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0340" y="1434083"/>
                <a:ext cx="770499" cy="7505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D4C4AED1-FA18-004C-8488-DB277EFF88CF}"/>
                  </a:ext>
                </a:extLst>
              </p:cNvPr>
              <p:cNvSpPr/>
              <p:nvPr/>
            </p:nvSpPr>
            <p:spPr bwMode="auto">
              <a:xfrm>
                <a:off x="1011297" y="4354685"/>
                <a:ext cx="780450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D4C4AED1-FA18-004C-8488-DB277EFF88C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11297" y="4354685"/>
                <a:ext cx="780450" cy="7588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4">
                <a:extLst>
                  <a:ext uri="{FF2B5EF4-FFF2-40B4-BE49-F238E27FC236}">
                    <a16:creationId xmlns:a16="http://schemas.microsoft.com/office/drawing/2014/main" id="{C2061B96-6524-934E-A69E-E202AF4429FF}"/>
                  </a:ext>
                </a:extLst>
              </p:cNvPr>
              <p:cNvSpPr/>
              <p:nvPr/>
            </p:nvSpPr>
            <p:spPr bwMode="auto">
              <a:xfrm>
                <a:off x="972784" y="2794545"/>
                <a:ext cx="777753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4">
                <a:extLst>
                  <a:ext uri="{FF2B5EF4-FFF2-40B4-BE49-F238E27FC236}">
                    <a16:creationId xmlns:a16="http://schemas.microsoft.com/office/drawing/2014/main" id="{C2061B96-6524-934E-A69E-E202AF4429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72784" y="2794545"/>
                <a:ext cx="777753" cy="750547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Oval 33">
            <a:extLst>
              <a:ext uri="{FF2B5EF4-FFF2-40B4-BE49-F238E27FC236}">
                <a16:creationId xmlns:a16="http://schemas.microsoft.com/office/drawing/2014/main" id="{2F91D9C5-FFFC-1E44-B9CF-A37BC1966987}"/>
              </a:ext>
            </a:extLst>
          </p:cNvPr>
          <p:cNvSpPr/>
          <p:nvPr/>
        </p:nvSpPr>
        <p:spPr bwMode="auto">
          <a:xfrm>
            <a:off x="1011297" y="5257993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0" name="Straight Arrow Connector 55">
            <a:extLst>
              <a:ext uri="{FF2B5EF4-FFF2-40B4-BE49-F238E27FC236}">
                <a16:creationId xmlns:a16="http://schemas.microsoft.com/office/drawing/2014/main" id="{645EE9C4-3E6E-7B40-BE62-240ADBC421AC}"/>
              </a:ext>
            </a:extLst>
          </p:cNvPr>
          <p:cNvCxnSpPr>
            <a:cxnSpLocks/>
            <a:stCxn id="9" idx="6"/>
            <a:endCxn id="5" idx="3"/>
          </p:cNvCxnSpPr>
          <p:nvPr/>
        </p:nvCxnSpPr>
        <p:spPr bwMode="auto">
          <a:xfrm flipV="1">
            <a:off x="1817146" y="4999477"/>
            <a:ext cx="1605692" cy="63379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52">
            <a:extLst>
              <a:ext uri="{FF2B5EF4-FFF2-40B4-BE49-F238E27FC236}">
                <a16:creationId xmlns:a16="http://schemas.microsoft.com/office/drawing/2014/main" id="{6EF6354D-DBF2-2D42-B428-9E5874C040C0}"/>
              </a:ext>
            </a:extLst>
          </p:cNvPr>
          <p:cNvCxnSpPr>
            <a:cxnSpLocks/>
            <a:stCxn id="7" idx="6"/>
            <a:endCxn id="5" idx="2"/>
          </p:cNvCxnSpPr>
          <p:nvPr/>
        </p:nvCxnSpPr>
        <p:spPr bwMode="auto">
          <a:xfrm>
            <a:off x="1791747" y="4734119"/>
            <a:ext cx="1519262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37">
            <a:extLst>
              <a:ext uri="{FF2B5EF4-FFF2-40B4-BE49-F238E27FC236}">
                <a16:creationId xmlns:a16="http://schemas.microsoft.com/office/drawing/2014/main" id="{2BC2D06B-7CE1-0941-BA1D-1C9DCA49DB16}"/>
              </a:ext>
            </a:extLst>
          </p:cNvPr>
          <p:cNvCxnSpPr>
            <a:cxnSpLocks/>
            <a:stCxn id="6" idx="5"/>
            <a:endCxn id="5" idx="1"/>
          </p:cNvCxnSpPr>
          <p:nvPr/>
        </p:nvCxnSpPr>
        <p:spPr bwMode="auto">
          <a:xfrm>
            <a:off x="1598002" y="2074716"/>
            <a:ext cx="1824836" cy="2394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38">
            <a:extLst>
              <a:ext uri="{FF2B5EF4-FFF2-40B4-BE49-F238E27FC236}">
                <a16:creationId xmlns:a16="http://schemas.microsoft.com/office/drawing/2014/main" id="{605B77B4-0079-0A4D-8DC0-8D6E12E89241}"/>
              </a:ext>
            </a:extLst>
          </p:cNvPr>
          <p:cNvCxnSpPr>
            <a:cxnSpLocks/>
            <a:stCxn id="8" idx="5"/>
            <a:endCxn id="5" idx="2"/>
          </p:cNvCxnSpPr>
          <p:nvPr/>
        </p:nvCxnSpPr>
        <p:spPr bwMode="auto">
          <a:xfrm>
            <a:off x="1636638" y="3435177"/>
            <a:ext cx="1674371" cy="12989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6F886D3C-143F-0D43-85C2-2B15D7C69767}"/>
                  </a:ext>
                </a:extLst>
              </p:cNvPr>
              <p:cNvSpPr/>
              <p:nvPr/>
            </p:nvSpPr>
            <p:spPr bwMode="auto">
              <a:xfrm>
                <a:off x="3305608" y="1415016"/>
                <a:ext cx="770500" cy="76961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6F886D3C-143F-0D43-85C2-2B15D7C6976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5608" y="1415016"/>
                <a:ext cx="770500" cy="769615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55">
            <a:extLst>
              <a:ext uri="{FF2B5EF4-FFF2-40B4-BE49-F238E27FC236}">
                <a16:creationId xmlns:a16="http://schemas.microsoft.com/office/drawing/2014/main" id="{C265AD4D-4F0F-0D40-9952-8CF8D29DEF66}"/>
              </a:ext>
            </a:extLst>
          </p:cNvPr>
          <p:cNvCxnSpPr>
            <a:cxnSpLocks/>
            <a:stCxn id="9" idx="7"/>
            <a:endCxn id="14" idx="3"/>
          </p:cNvCxnSpPr>
          <p:nvPr/>
        </p:nvCxnSpPr>
        <p:spPr bwMode="auto">
          <a:xfrm flipV="1">
            <a:off x="1699132" y="2071923"/>
            <a:ext cx="1719313" cy="329598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52">
            <a:extLst>
              <a:ext uri="{FF2B5EF4-FFF2-40B4-BE49-F238E27FC236}">
                <a16:creationId xmlns:a16="http://schemas.microsoft.com/office/drawing/2014/main" id="{5C5CE5F0-0BC8-2048-BC0F-2A4F1E13CBE5}"/>
              </a:ext>
            </a:extLst>
          </p:cNvPr>
          <p:cNvCxnSpPr>
            <a:cxnSpLocks/>
            <a:stCxn id="7" idx="7"/>
            <a:endCxn id="14" idx="3"/>
          </p:cNvCxnSpPr>
          <p:nvPr/>
        </p:nvCxnSpPr>
        <p:spPr bwMode="auto">
          <a:xfrm flipV="1">
            <a:off x="1677453" y="2071923"/>
            <a:ext cx="1740992" cy="23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37">
            <a:extLst>
              <a:ext uri="{FF2B5EF4-FFF2-40B4-BE49-F238E27FC236}">
                <a16:creationId xmlns:a16="http://schemas.microsoft.com/office/drawing/2014/main" id="{2C8A5567-6415-3F4D-B405-F6D8C467B78B}"/>
              </a:ext>
            </a:extLst>
          </p:cNvPr>
          <p:cNvCxnSpPr>
            <a:cxnSpLocks/>
            <a:stCxn id="6" idx="6"/>
            <a:endCxn id="14" idx="2"/>
          </p:cNvCxnSpPr>
          <p:nvPr/>
        </p:nvCxnSpPr>
        <p:spPr bwMode="auto">
          <a:xfrm flipV="1">
            <a:off x="1710839" y="1799824"/>
            <a:ext cx="1594769" cy="95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38">
            <a:extLst>
              <a:ext uri="{FF2B5EF4-FFF2-40B4-BE49-F238E27FC236}">
                <a16:creationId xmlns:a16="http://schemas.microsoft.com/office/drawing/2014/main" id="{6A881245-2B0F-5C49-BBC9-9F990A1C3B91}"/>
              </a:ext>
            </a:extLst>
          </p:cNvPr>
          <p:cNvCxnSpPr>
            <a:cxnSpLocks/>
            <a:stCxn id="8" idx="7"/>
            <a:endCxn id="14" idx="2"/>
          </p:cNvCxnSpPr>
          <p:nvPr/>
        </p:nvCxnSpPr>
        <p:spPr bwMode="auto">
          <a:xfrm flipV="1">
            <a:off x="1636638" y="1799824"/>
            <a:ext cx="1668970" cy="1104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26">
                <a:extLst>
                  <a:ext uri="{FF2B5EF4-FFF2-40B4-BE49-F238E27FC236}">
                    <a16:creationId xmlns:a16="http://schemas.microsoft.com/office/drawing/2014/main" id="{529BF522-8135-B346-9807-595C03C5D173}"/>
                  </a:ext>
                </a:extLst>
              </p:cNvPr>
              <p:cNvSpPr txBox="1"/>
              <p:nvPr/>
            </p:nvSpPr>
            <p:spPr>
              <a:xfrm>
                <a:off x="2129363" y="1341044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26">
                <a:extLst>
                  <a:ext uri="{FF2B5EF4-FFF2-40B4-BE49-F238E27FC236}">
                    <a16:creationId xmlns:a16="http://schemas.microsoft.com/office/drawing/2014/main" id="{529BF522-8135-B346-9807-595C03C5D1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29363" y="1341044"/>
                <a:ext cx="652026" cy="52322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Oval 12">
                <a:extLst>
                  <a:ext uri="{FF2B5EF4-FFF2-40B4-BE49-F238E27FC236}">
                    <a16:creationId xmlns:a16="http://schemas.microsoft.com/office/drawing/2014/main" id="{E572167C-CE38-484D-9324-F8557DC3E70E}"/>
                  </a:ext>
                </a:extLst>
              </p:cNvPr>
              <p:cNvSpPr/>
              <p:nvPr/>
            </p:nvSpPr>
            <p:spPr bwMode="auto">
              <a:xfrm>
                <a:off x="3305609" y="2801388"/>
                <a:ext cx="760372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" name="Oval 12">
                <a:extLst>
                  <a:ext uri="{FF2B5EF4-FFF2-40B4-BE49-F238E27FC236}">
                    <a16:creationId xmlns:a16="http://schemas.microsoft.com/office/drawing/2014/main" id="{E572167C-CE38-484D-9324-F8557DC3E70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305609" y="2801388"/>
                <a:ext cx="760372" cy="75054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Straight Arrow Connector 55">
            <a:extLst>
              <a:ext uri="{FF2B5EF4-FFF2-40B4-BE49-F238E27FC236}">
                <a16:creationId xmlns:a16="http://schemas.microsoft.com/office/drawing/2014/main" id="{7A623CAB-1DF2-C344-8262-300AB8EC4053}"/>
              </a:ext>
            </a:extLst>
          </p:cNvPr>
          <p:cNvCxnSpPr>
            <a:cxnSpLocks/>
            <a:stCxn id="9" idx="7"/>
            <a:endCxn id="20" idx="3"/>
          </p:cNvCxnSpPr>
          <p:nvPr/>
        </p:nvCxnSpPr>
        <p:spPr bwMode="auto">
          <a:xfrm flipV="1">
            <a:off x="1699132" y="3442020"/>
            <a:ext cx="1717831" cy="192588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52">
            <a:extLst>
              <a:ext uri="{FF2B5EF4-FFF2-40B4-BE49-F238E27FC236}">
                <a16:creationId xmlns:a16="http://schemas.microsoft.com/office/drawing/2014/main" id="{1124FCB7-1BC2-AC48-99DC-EAC42AD55904}"/>
              </a:ext>
            </a:extLst>
          </p:cNvPr>
          <p:cNvCxnSpPr>
            <a:cxnSpLocks/>
            <a:stCxn id="7" idx="7"/>
            <a:endCxn id="20" idx="2"/>
          </p:cNvCxnSpPr>
          <p:nvPr/>
        </p:nvCxnSpPr>
        <p:spPr bwMode="auto">
          <a:xfrm flipV="1">
            <a:off x="1677453" y="3176662"/>
            <a:ext cx="1628156" cy="12891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3" name="Straight Arrow Connector 37">
            <a:extLst>
              <a:ext uri="{FF2B5EF4-FFF2-40B4-BE49-F238E27FC236}">
                <a16:creationId xmlns:a16="http://schemas.microsoft.com/office/drawing/2014/main" id="{941236A5-6940-0A49-8C5D-D7D6E1AC6A56}"/>
              </a:ext>
            </a:extLst>
          </p:cNvPr>
          <p:cNvCxnSpPr>
            <a:cxnSpLocks/>
            <a:stCxn id="6" idx="6"/>
            <a:endCxn id="20" idx="1"/>
          </p:cNvCxnSpPr>
          <p:nvPr/>
        </p:nvCxnSpPr>
        <p:spPr bwMode="auto">
          <a:xfrm>
            <a:off x="1710839" y="1809357"/>
            <a:ext cx="1706124" cy="11019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4" name="Straight Arrow Connector 38">
            <a:extLst>
              <a:ext uri="{FF2B5EF4-FFF2-40B4-BE49-F238E27FC236}">
                <a16:creationId xmlns:a16="http://schemas.microsoft.com/office/drawing/2014/main" id="{42BFEF83-3E4C-E149-BE42-311B4F159472}"/>
              </a:ext>
            </a:extLst>
          </p:cNvPr>
          <p:cNvCxnSpPr>
            <a:cxnSpLocks/>
            <a:stCxn id="8" idx="6"/>
            <a:endCxn id="20" idx="2"/>
          </p:cNvCxnSpPr>
          <p:nvPr/>
        </p:nvCxnSpPr>
        <p:spPr bwMode="auto">
          <a:xfrm>
            <a:off x="1750537" y="3169819"/>
            <a:ext cx="1555072" cy="68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12">
                <a:extLst>
                  <a:ext uri="{FF2B5EF4-FFF2-40B4-BE49-F238E27FC236}">
                    <a16:creationId xmlns:a16="http://schemas.microsoft.com/office/drawing/2014/main" id="{B2F1AC8C-4F34-FE47-8D4A-3A53CD150C8C}"/>
                  </a:ext>
                </a:extLst>
              </p:cNvPr>
              <p:cNvSpPr/>
              <p:nvPr/>
            </p:nvSpPr>
            <p:spPr bwMode="auto">
              <a:xfrm>
                <a:off x="5764442" y="1415016"/>
                <a:ext cx="770500" cy="755439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5" name="Oval 12">
                <a:extLst>
                  <a:ext uri="{FF2B5EF4-FFF2-40B4-BE49-F238E27FC236}">
                    <a16:creationId xmlns:a16="http://schemas.microsoft.com/office/drawing/2014/main" id="{B2F1AC8C-4F34-FE47-8D4A-3A53CD150C8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4442" y="1415016"/>
                <a:ext cx="770500" cy="755439"/>
              </a:xfrm>
              <a:prstGeom prst="ellipse">
                <a:avLst/>
              </a:prstGeom>
              <a:blipFill>
                <a:blip r:embed="rId9"/>
                <a:stretch>
                  <a:fillRect b="-333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Straight Arrow Connector 37">
            <a:extLst>
              <a:ext uri="{FF2B5EF4-FFF2-40B4-BE49-F238E27FC236}">
                <a16:creationId xmlns:a16="http://schemas.microsoft.com/office/drawing/2014/main" id="{A8962FD1-6FD8-4B47-B166-C54B1DE4515E}"/>
              </a:ext>
            </a:extLst>
          </p:cNvPr>
          <p:cNvCxnSpPr>
            <a:cxnSpLocks/>
            <a:stCxn id="14" idx="6"/>
            <a:endCxn id="25" idx="2"/>
          </p:cNvCxnSpPr>
          <p:nvPr/>
        </p:nvCxnSpPr>
        <p:spPr bwMode="auto">
          <a:xfrm flipV="1">
            <a:off x="4076108" y="1792736"/>
            <a:ext cx="1688334" cy="70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0A7B5501-4076-E840-8011-EA404FF810A6}"/>
              </a:ext>
            </a:extLst>
          </p:cNvPr>
          <p:cNvCxnSpPr>
            <a:cxnSpLocks/>
            <a:stCxn id="20" idx="7"/>
            <a:endCxn id="25" idx="2"/>
          </p:cNvCxnSpPr>
          <p:nvPr/>
        </p:nvCxnSpPr>
        <p:spPr bwMode="auto">
          <a:xfrm flipV="1">
            <a:off x="3954627" y="1792736"/>
            <a:ext cx="1809815" cy="11185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37">
            <a:extLst>
              <a:ext uri="{FF2B5EF4-FFF2-40B4-BE49-F238E27FC236}">
                <a16:creationId xmlns:a16="http://schemas.microsoft.com/office/drawing/2014/main" id="{EA5E9B69-F75F-E34D-902D-8F526512BF0E}"/>
              </a:ext>
            </a:extLst>
          </p:cNvPr>
          <p:cNvCxnSpPr>
            <a:cxnSpLocks/>
            <a:stCxn id="5" idx="7"/>
            <a:endCxn id="25" idx="3"/>
          </p:cNvCxnSpPr>
          <p:nvPr/>
        </p:nvCxnSpPr>
        <p:spPr bwMode="auto">
          <a:xfrm flipV="1">
            <a:off x="3962797" y="2059824"/>
            <a:ext cx="1914482" cy="2408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39">
                <a:extLst>
                  <a:ext uri="{FF2B5EF4-FFF2-40B4-BE49-F238E27FC236}">
                    <a16:creationId xmlns:a16="http://schemas.microsoft.com/office/drawing/2014/main" id="{91AA5425-290F-D944-9ED6-DF644C9D7B24}"/>
                  </a:ext>
                </a:extLst>
              </p:cNvPr>
              <p:cNvSpPr txBox="1"/>
              <p:nvPr/>
            </p:nvSpPr>
            <p:spPr>
              <a:xfrm>
                <a:off x="4708052" y="1347744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39">
                <a:extLst>
                  <a:ext uri="{FF2B5EF4-FFF2-40B4-BE49-F238E27FC236}">
                    <a16:creationId xmlns:a16="http://schemas.microsoft.com/office/drawing/2014/main" id="{91AA5425-290F-D944-9ED6-DF644C9D7B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052" y="1347744"/>
                <a:ext cx="620791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B071204B-E0B0-394D-B000-05C199C1104C}"/>
                  </a:ext>
                </a:extLst>
              </p:cNvPr>
              <p:cNvSpPr/>
              <p:nvPr/>
            </p:nvSpPr>
            <p:spPr bwMode="auto">
              <a:xfrm>
                <a:off x="5764442" y="4341594"/>
                <a:ext cx="761858" cy="750548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0" name="Oval 12">
                <a:extLst>
                  <a:ext uri="{FF2B5EF4-FFF2-40B4-BE49-F238E27FC236}">
                    <a16:creationId xmlns:a16="http://schemas.microsoft.com/office/drawing/2014/main" id="{B071204B-E0B0-394D-B000-05C199C110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64442" y="4341594"/>
                <a:ext cx="761858" cy="75054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Oval 12">
                <a:extLst>
                  <a:ext uri="{FF2B5EF4-FFF2-40B4-BE49-F238E27FC236}">
                    <a16:creationId xmlns:a16="http://schemas.microsoft.com/office/drawing/2014/main" id="{0FE7F770-96B0-4848-B52C-D44A99D06035}"/>
                  </a:ext>
                </a:extLst>
              </p:cNvPr>
              <p:cNvSpPr/>
              <p:nvPr/>
            </p:nvSpPr>
            <p:spPr bwMode="auto">
              <a:xfrm>
                <a:off x="5773085" y="2794546"/>
                <a:ext cx="761857" cy="75739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1" name="Oval 12">
                <a:extLst>
                  <a:ext uri="{FF2B5EF4-FFF2-40B4-BE49-F238E27FC236}">
                    <a16:creationId xmlns:a16="http://schemas.microsoft.com/office/drawing/2014/main" id="{0FE7F770-96B0-4848-B52C-D44A99D0603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773085" y="2794546"/>
                <a:ext cx="761857" cy="757390"/>
              </a:xfrm>
              <a:prstGeom prst="ellipse">
                <a:avLst/>
              </a:prstGeom>
              <a:blipFill>
                <a:blip r:embed="rId12"/>
                <a:stretch>
                  <a:fillRect b="-3279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4EC5B852-839D-2F46-A89C-9261758632CE}"/>
              </a:ext>
            </a:extLst>
          </p:cNvPr>
          <p:cNvCxnSpPr>
            <a:cxnSpLocks/>
            <a:stCxn id="14" idx="6"/>
            <a:endCxn id="31" idx="2"/>
          </p:cNvCxnSpPr>
          <p:nvPr/>
        </p:nvCxnSpPr>
        <p:spPr bwMode="auto">
          <a:xfrm>
            <a:off x="4076108" y="1799824"/>
            <a:ext cx="1696977" cy="13734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7">
            <a:extLst>
              <a:ext uri="{FF2B5EF4-FFF2-40B4-BE49-F238E27FC236}">
                <a16:creationId xmlns:a16="http://schemas.microsoft.com/office/drawing/2014/main" id="{9C0898EC-240B-EC43-8E95-58E1CB495E6E}"/>
              </a:ext>
            </a:extLst>
          </p:cNvPr>
          <p:cNvCxnSpPr>
            <a:cxnSpLocks/>
            <a:stCxn id="20" idx="6"/>
            <a:endCxn id="31" idx="2"/>
          </p:cNvCxnSpPr>
          <p:nvPr/>
        </p:nvCxnSpPr>
        <p:spPr bwMode="auto">
          <a:xfrm flipV="1">
            <a:off x="4065981" y="3173241"/>
            <a:ext cx="1707104" cy="34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4" name="Straight Arrow Connector 37">
            <a:extLst>
              <a:ext uri="{FF2B5EF4-FFF2-40B4-BE49-F238E27FC236}">
                <a16:creationId xmlns:a16="http://schemas.microsoft.com/office/drawing/2014/main" id="{B196223A-381C-0740-8B23-C15F570BFF91}"/>
              </a:ext>
            </a:extLst>
          </p:cNvPr>
          <p:cNvCxnSpPr>
            <a:cxnSpLocks/>
            <a:stCxn id="5" idx="7"/>
            <a:endCxn id="31" idx="3"/>
          </p:cNvCxnSpPr>
          <p:nvPr/>
        </p:nvCxnSpPr>
        <p:spPr bwMode="auto">
          <a:xfrm flipV="1">
            <a:off x="3962797" y="3441019"/>
            <a:ext cx="1921859" cy="10277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Arrow Connector 37">
            <a:extLst>
              <a:ext uri="{FF2B5EF4-FFF2-40B4-BE49-F238E27FC236}">
                <a16:creationId xmlns:a16="http://schemas.microsoft.com/office/drawing/2014/main" id="{8FB8A1A4-7191-7843-B1FE-F2E74EB7D85A}"/>
              </a:ext>
            </a:extLst>
          </p:cNvPr>
          <p:cNvCxnSpPr>
            <a:cxnSpLocks/>
            <a:stCxn id="14" idx="5"/>
            <a:endCxn id="30" idx="1"/>
          </p:cNvCxnSpPr>
          <p:nvPr/>
        </p:nvCxnSpPr>
        <p:spPr bwMode="auto">
          <a:xfrm>
            <a:off x="3963271" y="2071923"/>
            <a:ext cx="1912743" cy="2379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6" name="Straight Arrow Connector 37">
            <a:extLst>
              <a:ext uri="{FF2B5EF4-FFF2-40B4-BE49-F238E27FC236}">
                <a16:creationId xmlns:a16="http://schemas.microsoft.com/office/drawing/2014/main" id="{B3EFEB7A-5555-2A47-A8BE-DCF35FBA1387}"/>
              </a:ext>
            </a:extLst>
          </p:cNvPr>
          <p:cNvCxnSpPr>
            <a:cxnSpLocks/>
            <a:stCxn id="20" idx="5"/>
            <a:endCxn id="30" idx="2"/>
          </p:cNvCxnSpPr>
          <p:nvPr/>
        </p:nvCxnSpPr>
        <p:spPr bwMode="auto">
          <a:xfrm>
            <a:off x="3954627" y="3442020"/>
            <a:ext cx="1809815" cy="12748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7">
            <a:extLst>
              <a:ext uri="{FF2B5EF4-FFF2-40B4-BE49-F238E27FC236}">
                <a16:creationId xmlns:a16="http://schemas.microsoft.com/office/drawing/2014/main" id="{8651D6FD-CA8F-024A-802D-6471C789CC67}"/>
              </a:ext>
            </a:extLst>
          </p:cNvPr>
          <p:cNvCxnSpPr>
            <a:cxnSpLocks/>
            <a:stCxn id="5" idx="6"/>
            <a:endCxn id="30" idx="2"/>
          </p:cNvCxnSpPr>
          <p:nvPr/>
        </p:nvCxnSpPr>
        <p:spPr bwMode="auto">
          <a:xfrm flipV="1">
            <a:off x="4074626" y="4716868"/>
            <a:ext cx="1689816" cy="172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0521D23-13C8-5B42-9159-F0C5BA08BA00}"/>
              </a:ext>
            </a:extLst>
          </p:cNvPr>
          <p:cNvSpPr txBox="1"/>
          <p:nvPr/>
        </p:nvSpPr>
        <p:spPr>
          <a:xfrm>
            <a:off x="695325" y="6092765"/>
            <a:ext cx="64299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b="1" dirty="0">
                <a:solidFill>
                  <a:srgbClr val="4B9859"/>
                </a:solidFill>
              </a:rPr>
              <a:t>Input Layer        </a:t>
            </a:r>
            <a:r>
              <a:rPr lang="en-CN" sz="2000" b="1" dirty="0">
                <a:solidFill>
                  <a:srgbClr val="CE5754"/>
                </a:solidFill>
              </a:rPr>
              <a:t>Hidden Layer          </a:t>
            </a:r>
            <a:r>
              <a:rPr lang="en-CN" sz="2000" b="1" dirty="0">
                <a:solidFill>
                  <a:srgbClr val="0070C0"/>
                </a:solidFill>
              </a:rPr>
              <a:t>Output Layer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9" name="文本框 15">
                <a:extLst>
                  <a:ext uri="{FF2B5EF4-FFF2-40B4-BE49-F238E27FC236}">
                    <a16:creationId xmlns:a16="http://schemas.microsoft.com/office/drawing/2014/main" id="{2D348EF3-E3C3-154D-96FD-386AB929AEA6}"/>
                  </a:ext>
                </a:extLst>
              </p:cNvPr>
              <p:cNvSpPr txBox="1"/>
              <p:nvPr/>
            </p:nvSpPr>
            <p:spPr>
              <a:xfrm>
                <a:off x="7591760" y="1709325"/>
                <a:ext cx="3837774" cy="239027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36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𝑾𝒙</m:t>
                          </m:r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36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</m:d>
                    </m:oMath>
                  </m:oMathPara>
                </a14:m>
                <a:endParaRPr lang="en-US" altLang="zh-CN" sz="3600" b="0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</a:rPr>
                      <m:t>𝑼𝒉</m:t>
                    </m:r>
                  </m:oMath>
                </a14:m>
                <a:r>
                  <a:rPr lang="zh-CN" altLang="en-US" sz="36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endParaRPr lang="en-US" altLang="zh-CN" sz="3600" b="1" i="1" dirty="0">
                  <a:latin typeface="Cambria Math" panose="020405030504060302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6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3600" b="0" i="0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3600" b="1" i="1" smtClean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36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36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39" name="文本框 15">
                <a:extLst>
                  <a:ext uri="{FF2B5EF4-FFF2-40B4-BE49-F238E27FC236}">
                    <a16:creationId xmlns:a16="http://schemas.microsoft.com/office/drawing/2014/main" id="{2D348EF3-E3C3-154D-96FD-386AB929A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1760" y="1709325"/>
                <a:ext cx="3837774" cy="2390270"/>
              </a:xfrm>
              <a:prstGeom prst="rect">
                <a:avLst/>
              </a:prstGeom>
              <a:blipFill>
                <a:blip r:embed="rId13"/>
                <a:stretch>
                  <a:fillRect l="-4276" b="-73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5CA42B-8DB9-1E43-9AF6-8026DB3325EB}"/>
                  </a:ext>
                </a:extLst>
              </p:cNvPr>
              <p:cNvSpPr txBox="1"/>
              <p:nvPr/>
            </p:nvSpPr>
            <p:spPr>
              <a:xfrm>
                <a:off x="2357624" y="5350409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525CA42B-8DB9-1E43-9AF6-8026DB3325E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24" y="5350409"/>
                <a:ext cx="277320" cy="369332"/>
              </a:xfrm>
              <a:prstGeom prst="rect">
                <a:avLst/>
              </a:prstGeom>
              <a:blipFill>
                <a:blip r:embed="rId14"/>
                <a:stretch>
                  <a:fillRect l="-21739" r="-21739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1" name="TextBox 40">
            <a:extLst>
              <a:ext uri="{FF2B5EF4-FFF2-40B4-BE49-F238E27FC236}">
                <a16:creationId xmlns:a16="http://schemas.microsoft.com/office/drawing/2014/main" id="{CCA2F366-546D-B64F-BD89-8CC7B1146D7A}"/>
              </a:ext>
            </a:extLst>
          </p:cNvPr>
          <p:cNvSpPr txBox="1"/>
          <p:nvPr/>
        </p:nvSpPr>
        <p:spPr>
          <a:xfrm rot="5400000">
            <a:off x="3514578" y="374274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E1814502-69B9-0742-9E9D-86BBEB6EF954}"/>
              </a:ext>
            </a:extLst>
          </p:cNvPr>
          <p:cNvSpPr txBox="1"/>
          <p:nvPr/>
        </p:nvSpPr>
        <p:spPr>
          <a:xfrm rot="5400000">
            <a:off x="5994504" y="371755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CD7C090-65E4-3549-BBEE-90FD4B1D8F43}"/>
              </a:ext>
            </a:extLst>
          </p:cNvPr>
          <p:cNvSpPr txBox="1"/>
          <p:nvPr/>
        </p:nvSpPr>
        <p:spPr>
          <a:xfrm rot="5400000">
            <a:off x="1190688" y="3733942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42442068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B74181-8A87-4317-A925-8AB3A37661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Multi-layer Notation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05C76D-69BE-4B35-B7B5-69EE3FEF2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Oval 12">
            <a:extLst>
              <a:ext uri="{FF2B5EF4-FFF2-40B4-BE49-F238E27FC236}">
                <a16:creationId xmlns:a16="http://schemas.microsoft.com/office/drawing/2014/main" id="{B0C3F5E9-4CE2-4BFF-BFE6-E3533E29C8DE}"/>
              </a:ext>
            </a:extLst>
          </p:cNvPr>
          <p:cNvSpPr/>
          <p:nvPr/>
        </p:nvSpPr>
        <p:spPr bwMode="auto">
          <a:xfrm>
            <a:off x="4235092" y="3162848"/>
            <a:ext cx="915753" cy="872225"/>
          </a:xfrm>
          <a:prstGeom prst="ellipse">
            <a:avLst/>
          </a:prstGeom>
          <a:solidFill>
            <a:srgbClr val="CE575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21FD0581-2C4C-4B6C-8090-34F373F21F7D}"/>
                  </a:ext>
                </a:extLst>
              </p:cNvPr>
              <p:cNvSpPr/>
              <p:nvPr/>
            </p:nvSpPr>
            <p:spPr bwMode="auto">
              <a:xfrm>
                <a:off x="921231" y="5951378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21FD0581-2C4C-4B6C-8090-34F373F21F7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21231" y="5951378"/>
                <a:ext cx="770499" cy="7505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059374F0-5FCC-469B-A5A7-4C63A5D7F995}"/>
                  </a:ext>
                </a:extLst>
              </p:cNvPr>
              <p:cNvSpPr/>
              <p:nvPr/>
            </p:nvSpPr>
            <p:spPr bwMode="auto">
              <a:xfrm>
                <a:off x="4103341" y="5951378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059374F0-5FCC-469B-A5A7-4C63A5D7F995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03341" y="5951378"/>
                <a:ext cx="805849" cy="7588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5D97420B-D8E0-46A6-BA6E-F2FE4EC6338E}"/>
                  </a:ext>
                </a:extLst>
              </p:cNvPr>
              <p:cNvSpPr/>
              <p:nvPr/>
            </p:nvSpPr>
            <p:spPr bwMode="auto">
              <a:xfrm>
                <a:off x="2949649" y="5951379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5D97420B-D8E0-46A6-BA6E-F2FE4EC633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49649" y="5951379"/>
                <a:ext cx="771256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32B78F21-EEE0-4642-B3B2-36CFD68BAD47}"/>
                  </a:ext>
                </a:extLst>
              </p:cNvPr>
              <p:cNvSpPr/>
              <p:nvPr/>
            </p:nvSpPr>
            <p:spPr bwMode="auto">
              <a:xfrm>
                <a:off x="1946491" y="5951378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32B78F21-EEE0-4642-B3B2-36CFD68BAD4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46491" y="5951378"/>
                <a:ext cx="726666" cy="75054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FEBE3274-A532-4829-85C5-8AECE26117FE}"/>
              </a:ext>
            </a:extLst>
          </p:cNvPr>
          <p:cNvSpPr/>
          <p:nvPr/>
        </p:nvSpPr>
        <p:spPr bwMode="auto">
          <a:xfrm>
            <a:off x="5242532" y="5951378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14BE0B93-131D-486E-9CD2-8D1BC0270C82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4692969" y="4035073"/>
            <a:ext cx="952488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D5012F81-EF34-4599-AF5A-AA18B5387BA1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3335277" y="4035073"/>
            <a:ext cx="1357692" cy="1916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B8EC24ED-F101-4E21-889E-A1B6B5469087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4506266" y="4035073"/>
            <a:ext cx="186703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86BACC21-9AC4-4832-93E1-E8FCA959836F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1306481" y="4035073"/>
            <a:ext cx="3386488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D7015314-50A4-4320-A9FF-27BBE768E298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2309824" y="4035073"/>
            <a:ext cx="2383145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7" name="Oval 12">
            <a:extLst>
              <a:ext uri="{FF2B5EF4-FFF2-40B4-BE49-F238E27FC236}">
                <a16:creationId xmlns:a16="http://schemas.microsoft.com/office/drawing/2014/main" id="{8926FA92-3317-4A7C-BB17-8BDB81BC60F0}"/>
              </a:ext>
            </a:extLst>
          </p:cNvPr>
          <p:cNvSpPr/>
          <p:nvPr/>
        </p:nvSpPr>
        <p:spPr bwMode="auto">
          <a:xfrm>
            <a:off x="1580437" y="3162848"/>
            <a:ext cx="915753" cy="872225"/>
          </a:xfrm>
          <a:prstGeom prst="ellipse">
            <a:avLst/>
          </a:prstGeom>
          <a:solidFill>
            <a:srgbClr val="CE575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Straight Arrow Connector 55">
            <a:extLst>
              <a:ext uri="{FF2B5EF4-FFF2-40B4-BE49-F238E27FC236}">
                <a16:creationId xmlns:a16="http://schemas.microsoft.com/office/drawing/2014/main" id="{C4452762-983F-46EE-9C52-55DE889E6C1D}"/>
              </a:ext>
            </a:extLst>
          </p:cNvPr>
          <p:cNvCxnSpPr>
            <a:cxnSpLocks/>
            <a:stCxn id="10" idx="0"/>
            <a:endCxn id="17" idx="4"/>
          </p:cNvCxnSpPr>
          <p:nvPr/>
        </p:nvCxnSpPr>
        <p:spPr bwMode="auto">
          <a:xfrm flipH="1" flipV="1">
            <a:off x="2038314" y="4035073"/>
            <a:ext cx="3607143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65">
            <a:extLst>
              <a:ext uri="{FF2B5EF4-FFF2-40B4-BE49-F238E27FC236}">
                <a16:creationId xmlns:a16="http://schemas.microsoft.com/office/drawing/2014/main" id="{6A8B7A00-D991-4DE3-B051-16F56948F95C}"/>
              </a:ext>
            </a:extLst>
          </p:cNvPr>
          <p:cNvCxnSpPr>
            <a:cxnSpLocks/>
            <a:stCxn id="8" idx="0"/>
            <a:endCxn id="17" idx="4"/>
          </p:cNvCxnSpPr>
          <p:nvPr/>
        </p:nvCxnSpPr>
        <p:spPr bwMode="auto">
          <a:xfrm flipH="1" flipV="1">
            <a:off x="2038314" y="4035073"/>
            <a:ext cx="1296963" cy="1916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52">
            <a:extLst>
              <a:ext uri="{FF2B5EF4-FFF2-40B4-BE49-F238E27FC236}">
                <a16:creationId xmlns:a16="http://schemas.microsoft.com/office/drawing/2014/main" id="{36D80CC2-6BC3-4B32-8320-8E92A565AD43}"/>
              </a:ext>
            </a:extLst>
          </p:cNvPr>
          <p:cNvCxnSpPr>
            <a:cxnSpLocks/>
            <a:stCxn id="7" idx="0"/>
            <a:endCxn id="17" idx="4"/>
          </p:cNvCxnSpPr>
          <p:nvPr/>
        </p:nvCxnSpPr>
        <p:spPr bwMode="auto">
          <a:xfrm flipH="1" flipV="1">
            <a:off x="2038314" y="4035073"/>
            <a:ext cx="2467952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37">
            <a:extLst>
              <a:ext uri="{FF2B5EF4-FFF2-40B4-BE49-F238E27FC236}">
                <a16:creationId xmlns:a16="http://schemas.microsoft.com/office/drawing/2014/main" id="{0F6F31B1-5D90-490B-A30D-AE50F0C36C83}"/>
              </a:ext>
            </a:extLst>
          </p:cNvPr>
          <p:cNvCxnSpPr>
            <a:cxnSpLocks/>
            <a:stCxn id="6" idx="0"/>
            <a:endCxn id="17" idx="4"/>
          </p:cNvCxnSpPr>
          <p:nvPr/>
        </p:nvCxnSpPr>
        <p:spPr bwMode="auto">
          <a:xfrm flipV="1">
            <a:off x="1306481" y="4035073"/>
            <a:ext cx="731833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38">
            <a:extLst>
              <a:ext uri="{FF2B5EF4-FFF2-40B4-BE49-F238E27FC236}">
                <a16:creationId xmlns:a16="http://schemas.microsoft.com/office/drawing/2014/main" id="{0F9C366D-CF56-4C72-B55D-82C96F04E738}"/>
              </a:ext>
            </a:extLst>
          </p:cNvPr>
          <p:cNvCxnSpPr>
            <a:cxnSpLocks/>
            <a:stCxn id="9" idx="0"/>
            <a:endCxn id="17" idx="4"/>
          </p:cNvCxnSpPr>
          <p:nvPr/>
        </p:nvCxnSpPr>
        <p:spPr bwMode="auto">
          <a:xfrm flipH="1" flipV="1">
            <a:off x="2038314" y="4035073"/>
            <a:ext cx="271510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308F169-38FA-4719-BCBB-8D6EB3609A72}"/>
                  </a:ext>
                </a:extLst>
              </p:cNvPr>
              <p:cNvSpPr txBox="1"/>
              <p:nvPr/>
            </p:nvSpPr>
            <p:spPr>
              <a:xfrm>
                <a:off x="809938" y="4673190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A308F169-38FA-4719-BCBB-8D6EB3609A7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9938" y="4673190"/>
                <a:ext cx="770499" cy="560090"/>
              </a:xfrm>
              <a:prstGeom prst="rect">
                <a:avLst/>
              </a:prstGeom>
              <a:blipFill>
                <a:blip r:embed="rId7"/>
                <a:stretch>
                  <a:fillRect l="-3226" r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4" name="Oval 12">
            <a:extLst>
              <a:ext uri="{FF2B5EF4-FFF2-40B4-BE49-F238E27FC236}">
                <a16:creationId xmlns:a16="http://schemas.microsoft.com/office/drawing/2014/main" id="{862E0BCD-D670-4FBA-870D-8FE54F299C1A}"/>
              </a:ext>
            </a:extLst>
          </p:cNvPr>
          <p:cNvSpPr/>
          <p:nvPr/>
        </p:nvSpPr>
        <p:spPr bwMode="auto">
          <a:xfrm>
            <a:off x="2821912" y="3163441"/>
            <a:ext cx="915753" cy="872225"/>
          </a:xfrm>
          <a:prstGeom prst="ellipse">
            <a:avLst/>
          </a:prstGeom>
          <a:solidFill>
            <a:srgbClr val="CE5754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5" name="Straight Arrow Connector 55">
            <a:extLst>
              <a:ext uri="{FF2B5EF4-FFF2-40B4-BE49-F238E27FC236}">
                <a16:creationId xmlns:a16="http://schemas.microsoft.com/office/drawing/2014/main" id="{F86EE89B-0DD8-47D4-B004-28EC373DC9C4}"/>
              </a:ext>
            </a:extLst>
          </p:cNvPr>
          <p:cNvCxnSpPr>
            <a:cxnSpLocks/>
            <a:stCxn id="10" idx="0"/>
            <a:endCxn id="24" idx="4"/>
          </p:cNvCxnSpPr>
          <p:nvPr/>
        </p:nvCxnSpPr>
        <p:spPr bwMode="auto">
          <a:xfrm flipH="1" flipV="1">
            <a:off x="3279789" y="4035666"/>
            <a:ext cx="2365668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65">
            <a:extLst>
              <a:ext uri="{FF2B5EF4-FFF2-40B4-BE49-F238E27FC236}">
                <a16:creationId xmlns:a16="http://schemas.microsoft.com/office/drawing/2014/main" id="{979E7E8E-4E23-4F9C-9B22-C94F3D4D5509}"/>
              </a:ext>
            </a:extLst>
          </p:cNvPr>
          <p:cNvCxnSpPr>
            <a:cxnSpLocks/>
            <a:stCxn id="8" idx="0"/>
            <a:endCxn id="24" idx="4"/>
          </p:cNvCxnSpPr>
          <p:nvPr/>
        </p:nvCxnSpPr>
        <p:spPr bwMode="auto">
          <a:xfrm flipH="1" flipV="1">
            <a:off x="3279789" y="4035666"/>
            <a:ext cx="55488" cy="19157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52">
            <a:extLst>
              <a:ext uri="{FF2B5EF4-FFF2-40B4-BE49-F238E27FC236}">
                <a16:creationId xmlns:a16="http://schemas.microsoft.com/office/drawing/2014/main" id="{026A7978-CCD1-45FD-B140-FD2C80D4EB4C}"/>
              </a:ext>
            </a:extLst>
          </p:cNvPr>
          <p:cNvCxnSpPr>
            <a:cxnSpLocks/>
            <a:stCxn id="7" idx="0"/>
            <a:endCxn id="24" idx="4"/>
          </p:cNvCxnSpPr>
          <p:nvPr/>
        </p:nvCxnSpPr>
        <p:spPr bwMode="auto">
          <a:xfrm flipH="1" flipV="1">
            <a:off x="3279789" y="4035666"/>
            <a:ext cx="1226477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37">
            <a:extLst>
              <a:ext uri="{FF2B5EF4-FFF2-40B4-BE49-F238E27FC236}">
                <a16:creationId xmlns:a16="http://schemas.microsoft.com/office/drawing/2014/main" id="{477838D7-035D-45E1-9B29-383A09F176FE}"/>
              </a:ext>
            </a:extLst>
          </p:cNvPr>
          <p:cNvCxnSpPr>
            <a:cxnSpLocks/>
            <a:stCxn id="6" idx="0"/>
            <a:endCxn id="24" idx="4"/>
          </p:cNvCxnSpPr>
          <p:nvPr/>
        </p:nvCxnSpPr>
        <p:spPr bwMode="auto">
          <a:xfrm flipV="1">
            <a:off x="1306481" y="4035666"/>
            <a:ext cx="1973308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9" name="Straight Arrow Connector 38">
            <a:extLst>
              <a:ext uri="{FF2B5EF4-FFF2-40B4-BE49-F238E27FC236}">
                <a16:creationId xmlns:a16="http://schemas.microsoft.com/office/drawing/2014/main" id="{1B6C15A6-CB49-45EE-9BD4-B886BC03FFDF}"/>
              </a:ext>
            </a:extLst>
          </p:cNvPr>
          <p:cNvCxnSpPr>
            <a:cxnSpLocks/>
            <a:stCxn id="9" idx="0"/>
            <a:endCxn id="24" idx="4"/>
          </p:cNvCxnSpPr>
          <p:nvPr/>
        </p:nvCxnSpPr>
        <p:spPr bwMode="auto">
          <a:xfrm flipV="1">
            <a:off x="2309824" y="4035666"/>
            <a:ext cx="969965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0" name="Oval 12">
            <a:extLst>
              <a:ext uri="{FF2B5EF4-FFF2-40B4-BE49-F238E27FC236}">
                <a16:creationId xmlns:a16="http://schemas.microsoft.com/office/drawing/2014/main" id="{8B600201-FD8F-4D67-B650-9ECFB81F9A5B}"/>
              </a:ext>
            </a:extLst>
          </p:cNvPr>
          <p:cNvSpPr/>
          <p:nvPr/>
        </p:nvSpPr>
        <p:spPr bwMode="auto">
          <a:xfrm>
            <a:off x="2924249" y="1112670"/>
            <a:ext cx="915753" cy="872225"/>
          </a:xfrm>
          <a:prstGeom prst="ellipse">
            <a:avLst/>
          </a:prstGeom>
          <a:solidFill>
            <a:schemeClr val="accent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1" name="Straight Arrow Connector 37">
            <a:extLst>
              <a:ext uri="{FF2B5EF4-FFF2-40B4-BE49-F238E27FC236}">
                <a16:creationId xmlns:a16="http://schemas.microsoft.com/office/drawing/2014/main" id="{D8670C66-3C10-4819-8F1E-3E50C87A27B4}"/>
              </a:ext>
            </a:extLst>
          </p:cNvPr>
          <p:cNvCxnSpPr>
            <a:cxnSpLocks/>
            <a:stCxn id="17" idx="0"/>
            <a:endCxn id="30" idx="4"/>
          </p:cNvCxnSpPr>
          <p:nvPr/>
        </p:nvCxnSpPr>
        <p:spPr bwMode="auto">
          <a:xfrm flipV="1">
            <a:off x="2038314" y="1984895"/>
            <a:ext cx="1343812" cy="1177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3708F7F7-40D2-4078-8C70-A706ADA40E94}"/>
              </a:ext>
            </a:extLst>
          </p:cNvPr>
          <p:cNvCxnSpPr>
            <a:cxnSpLocks/>
            <a:stCxn id="24" idx="0"/>
            <a:endCxn id="30" idx="4"/>
          </p:cNvCxnSpPr>
          <p:nvPr/>
        </p:nvCxnSpPr>
        <p:spPr bwMode="auto">
          <a:xfrm flipV="1">
            <a:off x="3279789" y="1984895"/>
            <a:ext cx="102337" cy="11785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7">
            <a:extLst>
              <a:ext uri="{FF2B5EF4-FFF2-40B4-BE49-F238E27FC236}">
                <a16:creationId xmlns:a16="http://schemas.microsoft.com/office/drawing/2014/main" id="{3B8A7F42-6F39-4531-B467-A458D3F8739C}"/>
              </a:ext>
            </a:extLst>
          </p:cNvPr>
          <p:cNvCxnSpPr>
            <a:cxnSpLocks/>
            <a:stCxn id="5" idx="0"/>
            <a:endCxn id="30" idx="4"/>
          </p:cNvCxnSpPr>
          <p:nvPr/>
        </p:nvCxnSpPr>
        <p:spPr bwMode="auto">
          <a:xfrm flipH="1" flipV="1">
            <a:off x="3382126" y="1984895"/>
            <a:ext cx="1310843" cy="117795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06B45D3-A4A0-49DB-90F7-3EE30110D499}"/>
                  </a:ext>
                </a:extLst>
              </p:cNvPr>
              <p:cNvSpPr txBox="1"/>
              <p:nvPr/>
            </p:nvSpPr>
            <p:spPr>
              <a:xfrm>
                <a:off x="5242532" y="4639992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006B45D3-A4A0-49DB-90F7-3EE30110D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42532" y="4639992"/>
                <a:ext cx="770499" cy="560090"/>
              </a:xfrm>
              <a:prstGeom prst="rect">
                <a:avLst/>
              </a:prstGeom>
              <a:blipFill>
                <a:blip r:embed="rId8"/>
                <a:stretch>
                  <a:fillRect l="-3226" r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CF28A0C-5425-4B4C-BADE-EBC502DA9CED}"/>
                  </a:ext>
                </a:extLst>
              </p:cNvPr>
              <p:cNvSpPr txBox="1"/>
              <p:nvPr/>
            </p:nvSpPr>
            <p:spPr>
              <a:xfrm>
                <a:off x="1750588" y="2084180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ECF28A0C-5425-4B4C-BADE-EBC502DA9C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0588" y="2084180"/>
                <a:ext cx="770499" cy="560090"/>
              </a:xfrm>
              <a:prstGeom prst="rect">
                <a:avLst/>
              </a:prstGeom>
              <a:blipFill>
                <a:blip r:embed="rId9"/>
                <a:stretch>
                  <a:fillRect l="-3226" r="-161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9D140A7-9CEA-471E-97B2-C642ED29AE51}"/>
                  </a:ext>
                </a:extLst>
              </p:cNvPr>
              <p:cNvSpPr txBox="1"/>
              <p:nvPr/>
            </p:nvSpPr>
            <p:spPr>
              <a:xfrm>
                <a:off x="4259989" y="1921589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09D140A7-9CEA-471E-97B2-C642ED29AE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59989" y="1921589"/>
                <a:ext cx="770499" cy="560090"/>
              </a:xfrm>
              <a:prstGeom prst="rect">
                <a:avLst/>
              </a:prstGeom>
              <a:blipFill>
                <a:blip r:embed="rId10"/>
                <a:stretch>
                  <a:fillRect l="-3279" r="-16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D188F68-7F6D-4F85-9B39-A4AEB8ED3A7A}"/>
                  </a:ext>
                </a:extLst>
              </p:cNvPr>
              <p:cNvSpPr txBox="1"/>
              <p:nvPr/>
            </p:nvSpPr>
            <p:spPr>
              <a:xfrm>
                <a:off x="6064517" y="6046606"/>
                <a:ext cx="770499" cy="541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4D188F68-7F6D-4F85-9B39-A4AEB8ED3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64517" y="6046606"/>
                <a:ext cx="770499" cy="541623"/>
              </a:xfrm>
              <a:prstGeom prst="rect">
                <a:avLst/>
              </a:prstGeom>
              <a:blipFill>
                <a:blip r:embed="rId11"/>
                <a:stretch>
                  <a:fillRect r="-161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9" name="TextBox 4">
                <a:extLst>
                  <a:ext uri="{FF2B5EF4-FFF2-40B4-BE49-F238E27FC236}">
                    <a16:creationId xmlns:a16="http://schemas.microsoft.com/office/drawing/2014/main" id="{B78820C9-C77A-4917-9887-5B04B9C7E6A4}"/>
                  </a:ext>
                </a:extLst>
              </p:cNvPr>
              <p:cNvSpPr txBox="1"/>
              <p:nvPr/>
            </p:nvSpPr>
            <p:spPr>
              <a:xfrm>
                <a:off x="6965932" y="5362008"/>
                <a:ext cx="4021357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39" name="TextBox 4">
                <a:extLst>
                  <a:ext uri="{FF2B5EF4-FFF2-40B4-BE49-F238E27FC236}">
                    <a16:creationId xmlns:a16="http://schemas.microsoft.com/office/drawing/2014/main" id="{B78820C9-C77A-4917-9887-5B04B9C7E6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932" y="5362008"/>
                <a:ext cx="4021357" cy="605935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56">
                <a:extLst>
                  <a:ext uri="{FF2B5EF4-FFF2-40B4-BE49-F238E27FC236}">
                    <a16:creationId xmlns:a16="http://schemas.microsoft.com/office/drawing/2014/main" id="{18293497-3C0A-46DB-86A7-1B38DF73B8A1}"/>
                  </a:ext>
                </a:extLst>
              </p:cNvPr>
              <p:cNvSpPr txBox="1"/>
              <p:nvPr/>
            </p:nvSpPr>
            <p:spPr>
              <a:xfrm>
                <a:off x="6965932" y="4576329"/>
                <a:ext cx="3114955" cy="65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56">
                <a:extLst>
                  <a:ext uri="{FF2B5EF4-FFF2-40B4-BE49-F238E27FC236}">
                    <a16:creationId xmlns:a16="http://schemas.microsoft.com/office/drawing/2014/main" id="{18293497-3C0A-46DB-86A7-1B38DF73B8A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5932" y="4576329"/>
                <a:ext cx="3114955" cy="658450"/>
              </a:xfrm>
              <a:prstGeom prst="rect">
                <a:avLst/>
              </a:prstGeom>
              <a:blipFill>
                <a:blip r:embed="rId13"/>
                <a:stretch>
                  <a:fillRect b="-754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8">
                <a:extLst>
                  <a:ext uri="{FF2B5EF4-FFF2-40B4-BE49-F238E27FC236}">
                    <a16:creationId xmlns:a16="http://schemas.microsoft.com/office/drawing/2014/main" id="{F72C0FAC-C2B5-406B-B1DA-74C287928499}"/>
                  </a:ext>
                </a:extLst>
              </p:cNvPr>
              <p:cNvSpPr txBox="1"/>
              <p:nvPr/>
            </p:nvSpPr>
            <p:spPr>
              <a:xfrm>
                <a:off x="6835016" y="3254827"/>
                <a:ext cx="4021357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1" name="TextBox 58">
                <a:extLst>
                  <a:ext uri="{FF2B5EF4-FFF2-40B4-BE49-F238E27FC236}">
                    <a16:creationId xmlns:a16="http://schemas.microsoft.com/office/drawing/2014/main" id="{F72C0FAC-C2B5-406B-B1DA-74C2879284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16" y="3254827"/>
                <a:ext cx="4021357" cy="605935"/>
              </a:xfrm>
              <a:prstGeom prst="rect">
                <a:avLst/>
              </a:prstGeom>
              <a:blipFill>
                <a:blip r:embed="rId14"/>
                <a:stretch>
                  <a:fillRect b="-20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7E63AB9B-F4F1-4A63-992E-193ADBD39D0A}"/>
                  </a:ext>
                </a:extLst>
              </p:cNvPr>
              <p:cNvSpPr txBox="1"/>
              <p:nvPr/>
            </p:nvSpPr>
            <p:spPr>
              <a:xfrm>
                <a:off x="6835016" y="2583675"/>
                <a:ext cx="3086101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2" name="TextBox 60">
                <a:extLst>
                  <a:ext uri="{FF2B5EF4-FFF2-40B4-BE49-F238E27FC236}">
                    <a16:creationId xmlns:a16="http://schemas.microsoft.com/office/drawing/2014/main" id="{7E63AB9B-F4F1-4A63-992E-193ADBD39D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5016" y="2583675"/>
                <a:ext cx="3086101" cy="618952"/>
              </a:xfrm>
              <a:prstGeom prst="rect">
                <a:avLst/>
              </a:prstGeom>
              <a:blipFill>
                <a:blip r:embed="rId15"/>
                <a:stretch>
                  <a:fillRect r="-1235" b="-22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74">
                <a:extLst>
                  <a:ext uri="{FF2B5EF4-FFF2-40B4-BE49-F238E27FC236}">
                    <a16:creationId xmlns:a16="http://schemas.microsoft.com/office/drawing/2014/main" id="{B7991E55-810A-461B-B205-FE78CDBD6C15}"/>
                  </a:ext>
                </a:extLst>
              </p:cNvPr>
              <p:cNvSpPr txBox="1"/>
              <p:nvPr/>
            </p:nvSpPr>
            <p:spPr>
              <a:xfrm>
                <a:off x="7257844" y="1193024"/>
                <a:ext cx="1705082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74">
                <a:extLst>
                  <a:ext uri="{FF2B5EF4-FFF2-40B4-BE49-F238E27FC236}">
                    <a16:creationId xmlns:a16="http://schemas.microsoft.com/office/drawing/2014/main" id="{B7991E55-810A-461B-B205-FE78CDBD6C1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7844" y="1193024"/>
                <a:ext cx="1705082" cy="605935"/>
              </a:xfrm>
              <a:prstGeom prst="rect">
                <a:avLst/>
              </a:prstGeom>
              <a:blipFill>
                <a:blip r:embed="rId16"/>
                <a:stretch>
                  <a:fillRect b="-1458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9F8F00-1663-7442-A238-10424E750F39}"/>
                  </a:ext>
                </a:extLst>
              </p:cNvPr>
              <p:cNvSpPr txBox="1"/>
              <p:nvPr/>
            </p:nvSpPr>
            <p:spPr>
              <a:xfrm>
                <a:off x="5222576" y="3283777"/>
                <a:ext cx="680962" cy="541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28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879F8F00-1663-7442-A238-10424E750F3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2576" y="3283777"/>
                <a:ext cx="680962" cy="541623"/>
              </a:xfrm>
              <a:prstGeom prst="rect">
                <a:avLst/>
              </a:prstGeom>
              <a:blipFill>
                <a:blip r:embed="rId17"/>
                <a:stretch>
                  <a:fillRect r="-1296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7285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20A6E8-1708-4A29-8F73-9363B4D7E3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Replacing the bias unit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272CBD-80E2-44BE-8C6D-EFBB663E29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9B94969-6112-42E4-8AEF-2F495CA865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5735" y="969143"/>
            <a:ext cx="10560352" cy="3145657"/>
          </a:xfrm>
        </p:spPr>
        <p:txBody>
          <a:bodyPr/>
          <a:lstStyle/>
          <a:p>
            <a:r>
              <a:rPr lang="en-US" dirty="0"/>
              <a:t>Instead of:					We</a:t>
            </a:r>
            <a:r>
              <a:rPr lang="zh-CN" altLang="en-US" dirty="0"/>
              <a:t> </a:t>
            </a:r>
            <a:r>
              <a:rPr lang="en-US" dirty="0"/>
              <a:t>do this: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9637BA-25B8-451B-BC7F-C2640F770668}"/>
                  </a:ext>
                </a:extLst>
              </p:cNvPr>
              <p:cNvSpPr txBox="1"/>
              <p:nvPr/>
            </p:nvSpPr>
            <p:spPr>
              <a:xfrm>
                <a:off x="7510699" y="2705126"/>
                <a:ext cx="2948436" cy="117660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7B9637BA-25B8-451B-BC7F-C2640F7706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699" y="2705126"/>
                <a:ext cx="2948436" cy="1176604"/>
              </a:xfrm>
              <a:prstGeom prst="rect">
                <a:avLst/>
              </a:prstGeom>
              <a:blipFill>
                <a:blip r:embed="rId3"/>
                <a:stretch>
                  <a:fillRect l="-2146" t="-120430" b="-1806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763B18-7CBA-48DE-945F-08057EBE901D}"/>
                  </a:ext>
                </a:extLst>
              </p:cNvPr>
              <p:cNvSpPr txBox="1"/>
              <p:nvPr/>
            </p:nvSpPr>
            <p:spPr>
              <a:xfrm>
                <a:off x="1409237" y="2798531"/>
                <a:ext cx="3673506" cy="117621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altLang="zh-CN" sz="28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sup>
                            <m:e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sSub>
                                <m:sSubPr>
                                  <m:ctrlP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B3763B18-7CBA-48DE-945F-08057EBE901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9237" y="2798531"/>
                <a:ext cx="3673506" cy="1176219"/>
              </a:xfrm>
              <a:prstGeom prst="rect">
                <a:avLst/>
              </a:prstGeom>
              <a:blipFill>
                <a:blip r:embed="rId4"/>
                <a:stretch>
                  <a:fillRect l="-1375" t="-120430" b="-1806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485FD66-EAEA-4665-8555-3AFF3A6E178A}"/>
                  </a:ext>
                </a:extLst>
              </p:cNvPr>
              <p:cNvSpPr txBox="1"/>
              <p:nvPr/>
            </p:nvSpPr>
            <p:spPr>
              <a:xfrm>
                <a:off x="1507211" y="2285999"/>
                <a:ext cx="2512419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𝑾𝒙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6485FD66-EAEA-4665-8555-3AFF3A6E17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7211" y="2285999"/>
                <a:ext cx="2512419" cy="430887"/>
              </a:xfrm>
              <a:prstGeom prst="rect">
                <a:avLst/>
              </a:prstGeom>
              <a:blipFill>
                <a:blip r:embed="rId5"/>
                <a:stretch>
                  <a:fillRect l="-2513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0788817-88E6-4E38-9D29-47672E5860D1}"/>
                  </a:ext>
                </a:extLst>
              </p:cNvPr>
              <p:cNvSpPr txBox="1"/>
              <p:nvPr/>
            </p:nvSpPr>
            <p:spPr>
              <a:xfrm>
                <a:off x="7576161" y="2192594"/>
                <a:ext cx="188333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𝒉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𝑾𝒙</m:t>
                          </m:r>
                        </m:e>
                      </m:d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40788817-88E6-4E38-9D29-47672E5860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6161" y="2192594"/>
                <a:ext cx="1883336" cy="430887"/>
              </a:xfrm>
              <a:prstGeom prst="rect">
                <a:avLst/>
              </a:prstGeom>
              <a:blipFill>
                <a:blip r:embed="rId6"/>
                <a:stretch>
                  <a:fillRect l="-3356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2034FC3-5CF7-4302-BDF4-2BDD6F732D84}"/>
                  </a:ext>
                </a:extLst>
              </p:cNvPr>
              <p:cNvSpPr txBox="1"/>
              <p:nvPr/>
            </p:nvSpPr>
            <p:spPr>
              <a:xfrm>
                <a:off x="1306707" y="1496189"/>
                <a:ext cx="3167322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22034FC3-5CF7-4302-BDF4-2BDD6F732D8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6707" y="1496189"/>
                <a:ext cx="3167322" cy="562655"/>
              </a:xfrm>
              <a:prstGeom prst="rect">
                <a:avLst/>
              </a:prstGeom>
              <a:blipFill>
                <a:blip r:embed="rId7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6BC9074-33F5-40B5-B729-FDE45FB682E5}"/>
                  </a:ext>
                </a:extLst>
              </p:cNvPr>
              <p:cNvSpPr txBox="1"/>
              <p:nvPr/>
            </p:nvSpPr>
            <p:spPr>
              <a:xfrm>
                <a:off x="7510995" y="1496189"/>
                <a:ext cx="3400680" cy="5626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,…,</m:t>
                      </m:r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16BC9074-33F5-40B5-B729-FDE45FB682E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10995" y="1496189"/>
                <a:ext cx="3400680" cy="562655"/>
              </a:xfrm>
              <a:prstGeom prst="rect">
                <a:avLst/>
              </a:prstGeom>
              <a:blipFill>
                <a:blip r:embed="rId8"/>
                <a:stretch>
                  <a:fillRect b="-217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683F215-2F82-B649-B1D9-44D60117571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95325" y="4455990"/>
                <a:ext cx="9170080" cy="205142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557199" indent="-557199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Add a dummy node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baseline="-25000" dirty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=1</m:t>
                    </m:r>
                  </m:oMath>
                </a14:m>
                <a:r>
                  <a:rPr lang="en-US" dirty="0"/>
                  <a:t> to each layer</a:t>
                </a:r>
              </a:p>
              <a:p>
                <a:pPr marL="557199" indent="-557199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Its weight w</a:t>
                </a:r>
                <a:r>
                  <a:rPr lang="en-US" baseline="-25000" dirty="0"/>
                  <a:t>0</a:t>
                </a:r>
                <a:r>
                  <a:rPr lang="en-US" dirty="0"/>
                  <a:t> will be the bias</a:t>
                </a:r>
              </a:p>
              <a:p>
                <a:pPr marL="557199" indent="-557199">
                  <a:spcAft>
                    <a:spcPts val="600"/>
                  </a:spcAft>
                  <a:buFont typeface="+mj-lt"/>
                  <a:buAutoNum type="arabicPeriod"/>
                </a:pPr>
                <a:r>
                  <a:rPr lang="en-US" dirty="0"/>
                  <a:t>So input layer a</a:t>
                </a:r>
                <a:r>
                  <a:rPr lang="en-US" baseline="30000" dirty="0"/>
                  <a:t>[0]</a:t>
                </a:r>
                <a:r>
                  <a:rPr lang="en-US" baseline="-25000" dirty="0"/>
                  <a:t>0</a:t>
                </a:r>
                <a:r>
                  <a:rPr lang="en-US" dirty="0"/>
                  <a:t>=1, </a:t>
                </a:r>
                <a:r>
                  <a:rPr lang="en-US" sz="2800" dirty="0"/>
                  <a:t>a</a:t>
                </a:r>
                <a:r>
                  <a:rPr lang="en-US" sz="2800" baseline="30000" dirty="0"/>
                  <a:t>[1]</a:t>
                </a:r>
                <a:r>
                  <a:rPr lang="en-US" sz="2800" baseline="-25000" dirty="0"/>
                  <a:t>0</a:t>
                </a:r>
                <a:r>
                  <a:rPr lang="en-US" sz="2800" dirty="0"/>
                  <a:t>=1 , a</a:t>
                </a:r>
                <a:r>
                  <a:rPr lang="en-US" sz="2800" baseline="30000" dirty="0"/>
                  <a:t>[2]</a:t>
                </a:r>
                <a:r>
                  <a:rPr lang="en-US" sz="2800" baseline="-25000" dirty="0"/>
                  <a:t>0</a:t>
                </a:r>
                <a:r>
                  <a:rPr lang="en-US" sz="2800" dirty="0"/>
                  <a:t>=1,…</a:t>
                </a:r>
                <a:endParaRPr lang="en-US" sz="2800" baseline="-25000" dirty="0"/>
              </a:p>
            </p:txBody>
          </p:sp>
        </mc:Choice>
        <mc:Fallback xmlns="">
          <p:sp>
            <p:nvSpPr>
              <p:cNvPr id="11" name="Content Placeholder 2">
                <a:extLst>
                  <a:ext uri="{FF2B5EF4-FFF2-40B4-BE49-F238E27FC236}">
                    <a16:creationId xmlns:a16="http://schemas.microsoft.com/office/drawing/2014/main" id="{9683F215-2F82-B649-B1D9-44D601175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4455990"/>
                <a:ext cx="9170080" cy="2051428"/>
              </a:xfrm>
              <a:prstGeom prst="rect">
                <a:avLst/>
              </a:prstGeom>
              <a:blipFill>
                <a:blip r:embed="rId9"/>
                <a:stretch>
                  <a:fillRect l="-1383" t="-368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76850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43716-6203-4181-8088-940770F04F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Replacing the bias unit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3EDDA6-623F-4E51-B60E-A1C0247F6B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6097CA9-4C3E-4666-91A1-B458229B8D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750" y="1061430"/>
            <a:ext cx="5271014" cy="610388"/>
          </a:xfrm>
        </p:spPr>
        <p:txBody>
          <a:bodyPr>
            <a:noAutofit/>
          </a:bodyPr>
          <a:lstStyle/>
          <a:p>
            <a:r>
              <a:rPr lang="en-US" dirty="0"/>
              <a:t>Instead of:					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12">
                <a:extLst>
                  <a:ext uri="{FF2B5EF4-FFF2-40B4-BE49-F238E27FC236}">
                    <a16:creationId xmlns:a16="http://schemas.microsoft.com/office/drawing/2014/main" id="{15F85EDA-EE8D-EC45-A469-161E104A9C87}"/>
                  </a:ext>
                </a:extLst>
              </p:cNvPr>
              <p:cNvSpPr/>
              <p:nvPr/>
            </p:nvSpPr>
            <p:spPr bwMode="auto">
              <a:xfrm>
                <a:off x="2833880" y="4789635"/>
                <a:ext cx="763617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Oval 12">
                <a:extLst>
                  <a:ext uri="{FF2B5EF4-FFF2-40B4-BE49-F238E27FC236}">
                    <a16:creationId xmlns:a16="http://schemas.microsoft.com/office/drawing/2014/main" id="{15F85EDA-EE8D-EC45-A469-161E104A9C8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33880" y="4789635"/>
                <a:ext cx="763617" cy="750547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0">
                <a:extLst>
                  <a:ext uri="{FF2B5EF4-FFF2-40B4-BE49-F238E27FC236}">
                    <a16:creationId xmlns:a16="http://schemas.microsoft.com/office/drawing/2014/main" id="{46A5300B-CECB-5046-A9A7-C549AA24AA07}"/>
                  </a:ext>
                </a:extLst>
              </p:cNvPr>
              <p:cNvSpPr/>
              <p:nvPr/>
            </p:nvSpPr>
            <p:spPr bwMode="auto">
              <a:xfrm>
                <a:off x="868903" y="1864873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0">
                <a:extLst>
                  <a:ext uri="{FF2B5EF4-FFF2-40B4-BE49-F238E27FC236}">
                    <a16:creationId xmlns:a16="http://schemas.microsoft.com/office/drawing/2014/main" id="{46A5300B-CECB-5046-A9A7-C549AA24AA0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8903" y="1864873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22">
                <a:extLst>
                  <a:ext uri="{FF2B5EF4-FFF2-40B4-BE49-F238E27FC236}">
                    <a16:creationId xmlns:a16="http://schemas.microsoft.com/office/drawing/2014/main" id="{6561562A-AFF1-224F-9479-4FF360312C53}"/>
                  </a:ext>
                </a:extLst>
              </p:cNvPr>
              <p:cNvSpPr/>
              <p:nvPr/>
            </p:nvSpPr>
            <p:spPr bwMode="auto">
              <a:xfrm>
                <a:off x="939860" y="4785475"/>
                <a:ext cx="780450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0" name="Oval 22">
                <a:extLst>
                  <a:ext uri="{FF2B5EF4-FFF2-40B4-BE49-F238E27FC236}">
                    <a16:creationId xmlns:a16="http://schemas.microsoft.com/office/drawing/2014/main" id="{6561562A-AFF1-224F-9479-4FF360312C5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9860" y="4785475"/>
                <a:ext cx="780450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24">
                <a:extLst>
                  <a:ext uri="{FF2B5EF4-FFF2-40B4-BE49-F238E27FC236}">
                    <a16:creationId xmlns:a16="http://schemas.microsoft.com/office/drawing/2014/main" id="{78BF03A5-A34C-9D48-B923-CA4329B3C91F}"/>
                  </a:ext>
                </a:extLst>
              </p:cNvPr>
              <p:cNvSpPr/>
              <p:nvPr/>
            </p:nvSpPr>
            <p:spPr bwMode="auto">
              <a:xfrm>
                <a:off x="901347" y="3225335"/>
                <a:ext cx="777753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2" name="Oval 24">
                <a:extLst>
                  <a:ext uri="{FF2B5EF4-FFF2-40B4-BE49-F238E27FC236}">
                    <a16:creationId xmlns:a16="http://schemas.microsoft.com/office/drawing/2014/main" id="{78BF03A5-A34C-9D48-B923-CA4329B3C91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01347" y="3225335"/>
                <a:ext cx="777753" cy="75054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33">
            <a:extLst>
              <a:ext uri="{FF2B5EF4-FFF2-40B4-BE49-F238E27FC236}">
                <a16:creationId xmlns:a16="http://schemas.microsoft.com/office/drawing/2014/main" id="{028FDB4E-86AF-4B46-B301-853FCC277CC0}"/>
              </a:ext>
            </a:extLst>
          </p:cNvPr>
          <p:cNvSpPr/>
          <p:nvPr/>
        </p:nvSpPr>
        <p:spPr bwMode="auto">
          <a:xfrm>
            <a:off x="939860" y="5688783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4" name="Straight Arrow Connector 55">
            <a:extLst>
              <a:ext uri="{FF2B5EF4-FFF2-40B4-BE49-F238E27FC236}">
                <a16:creationId xmlns:a16="http://schemas.microsoft.com/office/drawing/2014/main" id="{A2D3D88A-79B6-AC4C-805C-D7AEEE81C59E}"/>
              </a:ext>
            </a:extLst>
          </p:cNvPr>
          <p:cNvCxnSpPr>
            <a:cxnSpLocks/>
            <a:stCxn id="13" idx="6"/>
            <a:endCxn id="7" idx="3"/>
          </p:cNvCxnSpPr>
          <p:nvPr/>
        </p:nvCxnSpPr>
        <p:spPr bwMode="auto">
          <a:xfrm flipV="1">
            <a:off x="1745709" y="5430267"/>
            <a:ext cx="1200000" cy="63379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52">
            <a:extLst>
              <a:ext uri="{FF2B5EF4-FFF2-40B4-BE49-F238E27FC236}">
                <a16:creationId xmlns:a16="http://schemas.microsoft.com/office/drawing/2014/main" id="{9B148078-D36F-A047-9559-6AA0218B9D00}"/>
              </a:ext>
            </a:extLst>
          </p:cNvPr>
          <p:cNvCxnSpPr>
            <a:cxnSpLocks/>
            <a:stCxn id="10" idx="6"/>
            <a:endCxn id="7" idx="2"/>
          </p:cNvCxnSpPr>
          <p:nvPr/>
        </p:nvCxnSpPr>
        <p:spPr bwMode="auto">
          <a:xfrm>
            <a:off x="1720310" y="5164909"/>
            <a:ext cx="111357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6" name="Straight Arrow Connector 37">
            <a:extLst>
              <a:ext uri="{FF2B5EF4-FFF2-40B4-BE49-F238E27FC236}">
                <a16:creationId xmlns:a16="http://schemas.microsoft.com/office/drawing/2014/main" id="{6AE0AB43-6C5E-C14A-B431-19AE9B97A61D}"/>
              </a:ext>
            </a:extLst>
          </p:cNvPr>
          <p:cNvCxnSpPr>
            <a:cxnSpLocks/>
            <a:stCxn id="8" idx="5"/>
            <a:endCxn id="7" idx="1"/>
          </p:cNvCxnSpPr>
          <p:nvPr/>
        </p:nvCxnSpPr>
        <p:spPr bwMode="auto">
          <a:xfrm>
            <a:off x="1526565" y="2505506"/>
            <a:ext cx="1419144" cy="239404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7" name="Straight Arrow Connector 38">
            <a:extLst>
              <a:ext uri="{FF2B5EF4-FFF2-40B4-BE49-F238E27FC236}">
                <a16:creationId xmlns:a16="http://schemas.microsoft.com/office/drawing/2014/main" id="{22F21480-5B4C-1D48-AE67-930EE668CFCA}"/>
              </a:ext>
            </a:extLst>
          </p:cNvPr>
          <p:cNvCxnSpPr>
            <a:cxnSpLocks/>
            <a:stCxn id="12" idx="5"/>
            <a:endCxn id="7" idx="2"/>
          </p:cNvCxnSpPr>
          <p:nvPr/>
        </p:nvCxnSpPr>
        <p:spPr bwMode="auto">
          <a:xfrm>
            <a:off x="1565201" y="3865967"/>
            <a:ext cx="1268679" cy="129894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Oval 12">
                <a:extLst>
                  <a:ext uri="{FF2B5EF4-FFF2-40B4-BE49-F238E27FC236}">
                    <a16:creationId xmlns:a16="http://schemas.microsoft.com/office/drawing/2014/main" id="{679F19F1-1ABA-EE4D-BD49-6BE2175BFFC7}"/>
                  </a:ext>
                </a:extLst>
              </p:cNvPr>
              <p:cNvSpPr/>
              <p:nvPr/>
            </p:nvSpPr>
            <p:spPr bwMode="auto">
              <a:xfrm>
                <a:off x="2828479" y="1845806"/>
                <a:ext cx="770500" cy="76961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Oval 12">
                <a:extLst>
                  <a:ext uri="{FF2B5EF4-FFF2-40B4-BE49-F238E27FC236}">
                    <a16:creationId xmlns:a16="http://schemas.microsoft.com/office/drawing/2014/main" id="{679F19F1-1ABA-EE4D-BD49-6BE2175BFFC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8479" y="1845806"/>
                <a:ext cx="770500" cy="7696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9" name="Straight Arrow Connector 55">
            <a:extLst>
              <a:ext uri="{FF2B5EF4-FFF2-40B4-BE49-F238E27FC236}">
                <a16:creationId xmlns:a16="http://schemas.microsoft.com/office/drawing/2014/main" id="{24605474-40C9-7E48-BCD3-46292C9B7596}"/>
              </a:ext>
            </a:extLst>
          </p:cNvPr>
          <p:cNvCxnSpPr>
            <a:cxnSpLocks/>
            <a:stCxn id="13" idx="7"/>
            <a:endCxn id="18" idx="3"/>
          </p:cNvCxnSpPr>
          <p:nvPr/>
        </p:nvCxnSpPr>
        <p:spPr bwMode="auto">
          <a:xfrm flipV="1">
            <a:off x="1627695" y="2502713"/>
            <a:ext cx="1313621" cy="3295985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52">
            <a:extLst>
              <a:ext uri="{FF2B5EF4-FFF2-40B4-BE49-F238E27FC236}">
                <a16:creationId xmlns:a16="http://schemas.microsoft.com/office/drawing/2014/main" id="{1DB223C3-34E5-164B-B1BD-A7242EAD199E}"/>
              </a:ext>
            </a:extLst>
          </p:cNvPr>
          <p:cNvCxnSpPr>
            <a:cxnSpLocks/>
            <a:stCxn id="10" idx="7"/>
            <a:endCxn id="18" idx="3"/>
          </p:cNvCxnSpPr>
          <p:nvPr/>
        </p:nvCxnSpPr>
        <p:spPr bwMode="auto">
          <a:xfrm flipV="1">
            <a:off x="1606016" y="2502713"/>
            <a:ext cx="1335300" cy="239389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37">
            <a:extLst>
              <a:ext uri="{FF2B5EF4-FFF2-40B4-BE49-F238E27FC236}">
                <a16:creationId xmlns:a16="http://schemas.microsoft.com/office/drawing/2014/main" id="{06EBF450-54D7-5840-830A-C37FF793824B}"/>
              </a:ext>
            </a:extLst>
          </p:cNvPr>
          <p:cNvCxnSpPr>
            <a:cxnSpLocks/>
            <a:stCxn id="8" idx="6"/>
            <a:endCxn id="18" idx="2"/>
          </p:cNvCxnSpPr>
          <p:nvPr/>
        </p:nvCxnSpPr>
        <p:spPr bwMode="auto">
          <a:xfrm flipV="1">
            <a:off x="1639402" y="2230614"/>
            <a:ext cx="1189077" cy="953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2" name="Straight Arrow Connector 38">
            <a:extLst>
              <a:ext uri="{FF2B5EF4-FFF2-40B4-BE49-F238E27FC236}">
                <a16:creationId xmlns:a16="http://schemas.microsoft.com/office/drawing/2014/main" id="{4E0B74FC-F05F-4F42-BA65-0EB86DE55A08}"/>
              </a:ext>
            </a:extLst>
          </p:cNvPr>
          <p:cNvCxnSpPr>
            <a:cxnSpLocks/>
            <a:stCxn id="12" idx="7"/>
            <a:endCxn id="18" idx="2"/>
          </p:cNvCxnSpPr>
          <p:nvPr/>
        </p:nvCxnSpPr>
        <p:spPr bwMode="auto">
          <a:xfrm flipV="1">
            <a:off x="1565201" y="2230614"/>
            <a:ext cx="1263278" cy="11046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6">
                <a:extLst>
                  <a:ext uri="{FF2B5EF4-FFF2-40B4-BE49-F238E27FC236}">
                    <a16:creationId xmlns:a16="http://schemas.microsoft.com/office/drawing/2014/main" id="{15037A82-DE3C-584E-9C0F-37A1958CA041}"/>
                  </a:ext>
                </a:extLst>
              </p:cNvPr>
              <p:cNvSpPr txBox="1"/>
              <p:nvPr/>
            </p:nvSpPr>
            <p:spPr>
              <a:xfrm>
                <a:off x="1919653" y="1771834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3" name="文本框 26">
                <a:extLst>
                  <a:ext uri="{FF2B5EF4-FFF2-40B4-BE49-F238E27FC236}">
                    <a16:creationId xmlns:a16="http://schemas.microsoft.com/office/drawing/2014/main" id="{15037A82-DE3C-584E-9C0F-37A1958CA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919653" y="1771834"/>
                <a:ext cx="652026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12">
                <a:extLst>
                  <a:ext uri="{FF2B5EF4-FFF2-40B4-BE49-F238E27FC236}">
                    <a16:creationId xmlns:a16="http://schemas.microsoft.com/office/drawing/2014/main" id="{6F999F5D-1C73-AD4C-8851-93EA95C530C1}"/>
                  </a:ext>
                </a:extLst>
              </p:cNvPr>
              <p:cNvSpPr/>
              <p:nvPr/>
            </p:nvSpPr>
            <p:spPr bwMode="auto">
              <a:xfrm>
                <a:off x="2828480" y="3232178"/>
                <a:ext cx="760372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Oval 12">
                <a:extLst>
                  <a:ext uri="{FF2B5EF4-FFF2-40B4-BE49-F238E27FC236}">
                    <a16:creationId xmlns:a16="http://schemas.microsoft.com/office/drawing/2014/main" id="{6F999F5D-1C73-AD4C-8851-93EA95C530C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8480" y="3232178"/>
                <a:ext cx="760372" cy="75054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5" name="Straight Arrow Connector 55">
            <a:extLst>
              <a:ext uri="{FF2B5EF4-FFF2-40B4-BE49-F238E27FC236}">
                <a16:creationId xmlns:a16="http://schemas.microsoft.com/office/drawing/2014/main" id="{C7131057-C26B-B640-914F-C5112A2C4EFD}"/>
              </a:ext>
            </a:extLst>
          </p:cNvPr>
          <p:cNvCxnSpPr>
            <a:cxnSpLocks/>
            <a:stCxn id="13" idx="7"/>
            <a:endCxn id="24" idx="3"/>
          </p:cNvCxnSpPr>
          <p:nvPr/>
        </p:nvCxnSpPr>
        <p:spPr bwMode="auto">
          <a:xfrm flipV="1">
            <a:off x="1627695" y="3872810"/>
            <a:ext cx="1312139" cy="1925888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52">
            <a:extLst>
              <a:ext uri="{FF2B5EF4-FFF2-40B4-BE49-F238E27FC236}">
                <a16:creationId xmlns:a16="http://schemas.microsoft.com/office/drawing/2014/main" id="{1F9E5C0F-1A0F-4B48-8CE3-F1DED0EB0753}"/>
              </a:ext>
            </a:extLst>
          </p:cNvPr>
          <p:cNvCxnSpPr>
            <a:cxnSpLocks/>
            <a:stCxn id="10" idx="7"/>
            <a:endCxn id="24" idx="2"/>
          </p:cNvCxnSpPr>
          <p:nvPr/>
        </p:nvCxnSpPr>
        <p:spPr bwMode="auto">
          <a:xfrm flipV="1">
            <a:off x="1606016" y="3607452"/>
            <a:ext cx="1222464" cy="12891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37">
            <a:extLst>
              <a:ext uri="{FF2B5EF4-FFF2-40B4-BE49-F238E27FC236}">
                <a16:creationId xmlns:a16="http://schemas.microsoft.com/office/drawing/2014/main" id="{25B9FA48-D1B3-D444-9A22-06A2392BCBA2}"/>
              </a:ext>
            </a:extLst>
          </p:cNvPr>
          <p:cNvCxnSpPr>
            <a:cxnSpLocks/>
            <a:stCxn id="8" idx="6"/>
            <a:endCxn id="24" idx="1"/>
          </p:cNvCxnSpPr>
          <p:nvPr/>
        </p:nvCxnSpPr>
        <p:spPr bwMode="auto">
          <a:xfrm>
            <a:off x="1639402" y="2240147"/>
            <a:ext cx="1300432" cy="110194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38">
            <a:extLst>
              <a:ext uri="{FF2B5EF4-FFF2-40B4-BE49-F238E27FC236}">
                <a16:creationId xmlns:a16="http://schemas.microsoft.com/office/drawing/2014/main" id="{0C36E313-AF43-D943-B397-24043BB3CD91}"/>
              </a:ext>
            </a:extLst>
          </p:cNvPr>
          <p:cNvCxnSpPr>
            <a:cxnSpLocks/>
            <a:stCxn id="12" idx="6"/>
            <a:endCxn id="24" idx="2"/>
          </p:cNvCxnSpPr>
          <p:nvPr/>
        </p:nvCxnSpPr>
        <p:spPr bwMode="auto">
          <a:xfrm>
            <a:off x="1679100" y="3600609"/>
            <a:ext cx="1149380" cy="68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DA014E8A-D2AE-C64D-BF7C-393D9BC4947F}"/>
                  </a:ext>
                </a:extLst>
              </p:cNvPr>
              <p:cNvSpPr/>
              <p:nvPr/>
            </p:nvSpPr>
            <p:spPr bwMode="auto">
              <a:xfrm>
                <a:off x="4752163" y="1845806"/>
                <a:ext cx="770500" cy="755439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DA014E8A-D2AE-C64D-BF7C-393D9BC4947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2163" y="1845806"/>
                <a:ext cx="770500" cy="755439"/>
              </a:xfrm>
              <a:prstGeom prst="ellipse">
                <a:avLst/>
              </a:prstGeom>
              <a:blipFill>
                <a:blip r:embed="rId10"/>
                <a:stretch>
                  <a:fillRect b="-333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37">
            <a:extLst>
              <a:ext uri="{FF2B5EF4-FFF2-40B4-BE49-F238E27FC236}">
                <a16:creationId xmlns:a16="http://schemas.microsoft.com/office/drawing/2014/main" id="{72585731-5FBC-8C42-83C5-753209223E91}"/>
              </a:ext>
            </a:extLst>
          </p:cNvPr>
          <p:cNvCxnSpPr>
            <a:cxnSpLocks/>
            <a:stCxn id="18" idx="6"/>
            <a:endCxn id="29" idx="2"/>
          </p:cNvCxnSpPr>
          <p:nvPr/>
        </p:nvCxnSpPr>
        <p:spPr bwMode="auto">
          <a:xfrm flipV="1">
            <a:off x="3598979" y="2223526"/>
            <a:ext cx="1153184" cy="70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D3A28059-D099-6E43-A929-3E70F20EC207}"/>
              </a:ext>
            </a:extLst>
          </p:cNvPr>
          <p:cNvCxnSpPr>
            <a:cxnSpLocks/>
            <a:stCxn id="24" idx="7"/>
            <a:endCxn id="29" idx="2"/>
          </p:cNvCxnSpPr>
          <p:nvPr/>
        </p:nvCxnSpPr>
        <p:spPr bwMode="auto">
          <a:xfrm flipV="1">
            <a:off x="3477498" y="2223526"/>
            <a:ext cx="1274665" cy="11185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F0DC44A4-428D-2F40-B2C1-1BC954A7EFA6}"/>
              </a:ext>
            </a:extLst>
          </p:cNvPr>
          <p:cNvCxnSpPr>
            <a:cxnSpLocks/>
            <a:stCxn id="7" idx="7"/>
            <a:endCxn id="29" idx="3"/>
          </p:cNvCxnSpPr>
          <p:nvPr/>
        </p:nvCxnSpPr>
        <p:spPr bwMode="auto">
          <a:xfrm flipV="1">
            <a:off x="3485668" y="2490614"/>
            <a:ext cx="1379332" cy="2408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9">
                <a:extLst>
                  <a:ext uri="{FF2B5EF4-FFF2-40B4-BE49-F238E27FC236}">
                    <a16:creationId xmlns:a16="http://schemas.microsoft.com/office/drawing/2014/main" id="{D902A5FD-C078-9148-8EBA-A4CB457E140D}"/>
                  </a:ext>
                </a:extLst>
              </p:cNvPr>
              <p:cNvSpPr txBox="1"/>
              <p:nvPr/>
            </p:nvSpPr>
            <p:spPr>
              <a:xfrm>
                <a:off x="3906631" y="1778534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9">
                <a:extLst>
                  <a:ext uri="{FF2B5EF4-FFF2-40B4-BE49-F238E27FC236}">
                    <a16:creationId xmlns:a16="http://schemas.microsoft.com/office/drawing/2014/main" id="{D902A5FD-C078-9148-8EBA-A4CB457E14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06631" y="1778534"/>
                <a:ext cx="620791" cy="523220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Oval 12">
                <a:extLst>
                  <a:ext uri="{FF2B5EF4-FFF2-40B4-BE49-F238E27FC236}">
                    <a16:creationId xmlns:a16="http://schemas.microsoft.com/office/drawing/2014/main" id="{66E2F791-845B-5C48-8771-D682968A7E19}"/>
                  </a:ext>
                </a:extLst>
              </p:cNvPr>
              <p:cNvSpPr/>
              <p:nvPr/>
            </p:nvSpPr>
            <p:spPr bwMode="auto">
              <a:xfrm>
                <a:off x="4752163" y="4772384"/>
                <a:ext cx="761858" cy="750548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4" name="Oval 12">
                <a:extLst>
                  <a:ext uri="{FF2B5EF4-FFF2-40B4-BE49-F238E27FC236}">
                    <a16:creationId xmlns:a16="http://schemas.microsoft.com/office/drawing/2014/main" id="{66E2F791-845B-5C48-8771-D682968A7E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52163" y="4772384"/>
                <a:ext cx="761858" cy="75054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12">
                <a:extLst>
                  <a:ext uri="{FF2B5EF4-FFF2-40B4-BE49-F238E27FC236}">
                    <a16:creationId xmlns:a16="http://schemas.microsoft.com/office/drawing/2014/main" id="{0E85C8AC-17BD-B849-999B-89257D393A08}"/>
                  </a:ext>
                </a:extLst>
              </p:cNvPr>
              <p:cNvSpPr/>
              <p:nvPr/>
            </p:nvSpPr>
            <p:spPr bwMode="auto">
              <a:xfrm>
                <a:off x="4760806" y="3225336"/>
                <a:ext cx="761857" cy="75739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Oval 12">
                <a:extLst>
                  <a:ext uri="{FF2B5EF4-FFF2-40B4-BE49-F238E27FC236}">
                    <a16:creationId xmlns:a16="http://schemas.microsoft.com/office/drawing/2014/main" id="{0E85C8AC-17BD-B849-999B-89257D393A0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760806" y="3225336"/>
                <a:ext cx="761857" cy="757390"/>
              </a:xfrm>
              <a:prstGeom prst="ellipse">
                <a:avLst/>
              </a:prstGeom>
              <a:blipFill>
                <a:blip r:embed="rId13"/>
                <a:stretch>
                  <a:fillRect b="-3279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64E2173-8E40-B946-AF43-971E45004B63}"/>
              </a:ext>
            </a:extLst>
          </p:cNvPr>
          <p:cNvCxnSpPr>
            <a:cxnSpLocks/>
            <a:stCxn id="18" idx="6"/>
            <a:endCxn id="35" idx="2"/>
          </p:cNvCxnSpPr>
          <p:nvPr/>
        </p:nvCxnSpPr>
        <p:spPr bwMode="auto">
          <a:xfrm>
            <a:off x="3598979" y="2230614"/>
            <a:ext cx="1161827" cy="13734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37">
            <a:extLst>
              <a:ext uri="{FF2B5EF4-FFF2-40B4-BE49-F238E27FC236}">
                <a16:creationId xmlns:a16="http://schemas.microsoft.com/office/drawing/2014/main" id="{44EA1A5C-5192-464C-BEB2-9352B2CA7908}"/>
              </a:ext>
            </a:extLst>
          </p:cNvPr>
          <p:cNvCxnSpPr>
            <a:cxnSpLocks/>
            <a:stCxn id="24" idx="6"/>
            <a:endCxn id="35" idx="2"/>
          </p:cNvCxnSpPr>
          <p:nvPr/>
        </p:nvCxnSpPr>
        <p:spPr bwMode="auto">
          <a:xfrm flipV="1">
            <a:off x="3588852" y="3604031"/>
            <a:ext cx="1171954" cy="34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A1F360F9-8776-F04F-9159-D417C610BCEE}"/>
              </a:ext>
            </a:extLst>
          </p:cNvPr>
          <p:cNvCxnSpPr>
            <a:cxnSpLocks/>
            <a:stCxn id="7" idx="7"/>
            <a:endCxn id="35" idx="3"/>
          </p:cNvCxnSpPr>
          <p:nvPr/>
        </p:nvCxnSpPr>
        <p:spPr bwMode="auto">
          <a:xfrm flipV="1">
            <a:off x="3485668" y="3871809"/>
            <a:ext cx="1386709" cy="10277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7">
            <a:extLst>
              <a:ext uri="{FF2B5EF4-FFF2-40B4-BE49-F238E27FC236}">
                <a16:creationId xmlns:a16="http://schemas.microsoft.com/office/drawing/2014/main" id="{8A3E344B-BD25-2D41-A4B9-6220C05E4B4C}"/>
              </a:ext>
            </a:extLst>
          </p:cNvPr>
          <p:cNvCxnSpPr>
            <a:cxnSpLocks/>
            <a:stCxn id="18" idx="5"/>
            <a:endCxn id="34" idx="1"/>
          </p:cNvCxnSpPr>
          <p:nvPr/>
        </p:nvCxnSpPr>
        <p:spPr bwMode="auto">
          <a:xfrm>
            <a:off x="3486142" y="2502713"/>
            <a:ext cx="1377593" cy="237958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7">
            <a:extLst>
              <a:ext uri="{FF2B5EF4-FFF2-40B4-BE49-F238E27FC236}">
                <a16:creationId xmlns:a16="http://schemas.microsoft.com/office/drawing/2014/main" id="{4E2CFA87-2968-614D-9788-FDEC46F97FFA}"/>
              </a:ext>
            </a:extLst>
          </p:cNvPr>
          <p:cNvCxnSpPr>
            <a:cxnSpLocks/>
            <a:stCxn id="24" idx="5"/>
            <a:endCxn id="34" idx="2"/>
          </p:cNvCxnSpPr>
          <p:nvPr/>
        </p:nvCxnSpPr>
        <p:spPr bwMode="auto">
          <a:xfrm>
            <a:off x="3477498" y="3872810"/>
            <a:ext cx="1274665" cy="127484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Arrow Connector 37">
            <a:extLst>
              <a:ext uri="{FF2B5EF4-FFF2-40B4-BE49-F238E27FC236}">
                <a16:creationId xmlns:a16="http://schemas.microsoft.com/office/drawing/2014/main" id="{78F16793-F046-2E40-A0B3-4F242996C123}"/>
              </a:ext>
            </a:extLst>
          </p:cNvPr>
          <p:cNvCxnSpPr>
            <a:cxnSpLocks/>
            <a:stCxn id="7" idx="6"/>
            <a:endCxn id="34" idx="2"/>
          </p:cNvCxnSpPr>
          <p:nvPr/>
        </p:nvCxnSpPr>
        <p:spPr bwMode="auto">
          <a:xfrm flipV="1">
            <a:off x="3597497" y="5147658"/>
            <a:ext cx="1154666" cy="172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20CA8E-D6B5-EF40-A288-A18911D3FE92}"/>
                  </a:ext>
                </a:extLst>
              </p:cNvPr>
              <p:cNvSpPr txBox="1"/>
              <p:nvPr/>
            </p:nvSpPr>
            <p:spPr>
              <a:xfrm>
                <a:off x="2357624" y="5836195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7B20CA8E-D6B5-EF40-A288-A18911D3FE9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57624" y="5836195"/>
                <a:ext cx="277320" cy="369332"/>
              </a:xfrm>
              <a:prstGeom prst="rect">
                <a:avLst/>
              </a:prstGeom>
              <a:blipFill>
                <a:blip r:embed="rId14"/>
                <a:stretch>
                  <a:fillRect l="-21739" r="-21739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6" name="Oval 12">
                <a:extLst>
                  <a:ext uri="{FF2B5EF4-FFF2-40B4-BE49-F238E27FC236}">
                    <a16:creationId xmlns:a16="http://schemas.microsoft.com/office/drawing/2014/main" id="{DCABA861-9D5A-EF40-A2B7-62FBE0BE2E9C}"/>
                  </a:ext>
                </a:extLst>
              </p:cNvPr>
              <p:cNvSpPr/>
              <p:nvPr/>
            </p:nvSpPr>
            <p:spPr bwMode="auto">
              <a:xfrm>
                <a:off x="8592264" y="5540474"/>
                <a:ext cx="763617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6" name="Oval 12">
                <a:extLst>
                  <a:ext uri="{FF2B5EF4-FFF2-40B4-BE49-F238E27FC236}">
                    <a16:creationId xmlns:a16="http://schemas.microsoft.com/office/drawing/2014/main" id="{DCABA861-9D5A-EF40-A2B7-62FBE0BE2E9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92264" y="5540474"/>
                <a:ext cx="763617" cy="750547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7" name="Oval 20">
                <a:extLst>
                  <a:ext uri="{FF2B5EF4-FFF2-40B4-BE49-F238E27FC236}">
                    <a16:creationId xmlns:a16="http://schemas.microsoft.com/office/drawing/2014/main" id="{D6EB8CCE-8E6D-E745-8410-62ADDA5CE349}"/>
                  </a:ext>
                </a:extLst>
              </p:cNvPr>
              <p:cNvSpPr/>
              <p:nvPr/>
            </p:nvSpPr>
            <p:spPr bwMode="auto">
              <a:xfrm>
                <a:off x="6575829" y="2901334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7" name="Oval 20">
                <a:extLst>
                  <a:ext uri="{FF2B5EF4-FFF2-40B4-BE49-F238E27FC236}">
                    <a16:creationId xmlns:a16="http://schemas.microsoft.com/office/drawing/2014/main" id="{D6EB8CCE-8E6D-E745-8410-62ADDA5CE3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75829" y="2901334"/>
                <a:ext cx="770499" cy="750548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Oval 22">
                <a:extLst>
                  <a:ext uri="{FF2B5EF4-FFF2-40B4-BE49-F238E27FC236}">
                    <a16:creationId xmlns:a16="http://schemas.microsoft.com/office/drawing/2014/main" id="{9D475B2E-BA80-8F48-B34E-79981154C5CD}"/>
                  </a:ext>
                </a:extLst>
              </p:cNvPr>
              <p:cNvSpPr/>
              <p:nvPr/>
            </p:nvSpPr>
            <p:spPr bwMode="auto">
              <a:xfrm>
                <a:off x="6684384" y="5536314"/>
                <a:ext cx="780450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8" name="Oval 22">
                <a:extLst>
                  <a:ext uri="{FF2B5EF4-FFF2-40B4-BE49-F238E27FC236}">
                    <a16:creationId xmlns:a16="http://schemas.microsoft.com/office/drawing/2014/main" id="{9D475B2E-BA80-8F48-B34E-79981154C5C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84384" y="5536314"/>
                <a:ext cx="780450" cy="758868"/>
              </a:xfrm>
              <a:prstGeom prst="ellipse">
                <a:avLst/>
              </a:prstGeom>
              <a:blipFill>
                <a:blip r:embed="rId1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9" name="Oval 24">
                <a:extLst>
                  <a:ext uri="{FF2B5EF4-FFF2-40B4-BE49-F238E27FC236}">
                    <a16:creationId xmlns:a16="http://schemas.microsoft.com/office/drawing/2014/main" id="{322A96BA-A464-A44F-85F6-EBC76042E3AD}"/>
                  </a:ext>
                </a:extLst>
              </p:cNvPr>
              <p:cNvSpPr/>
              <p:nvPr/>
            </p:nvSpPr>
            <p:spPr bwMode="auto">
              <a:xfrm>
                <a:off x="6619902" y="3934925"/>
                <a:ext cx="777753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9" name="Oval 24">
                <a:extLst>
                  <a:ext uri="{FF2B5EF4-FFF2-40B4-BE49-F238E27FC236}">
                    <a16:creationId xmlns:a16="http://schemas.microsoft.com/office/drawing/2014/main" id="{322A96BA-A464-A44F-85F6-EBC76042E3A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19902" y="3934925"/>
                <a:ext cx="777753" cy="750547"/>
              </a:xfrm>
              <a:prstGeom prst="ellipse">
                <a:avLst/>
              </a:prstGeom>
              <a:blipFill>
                <a:blip r:embed="rId18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0" name="Oval 33">
                <a:extLst>
                  <a:ext uri="{FF2B5EF4-FFF2-40B4-BE49-F238E27FC236}">
                    <a16:creationId xmlns:a16="http://schemas.microsoft.com/office/drawing/2014/main" id="{FCCA0335-0D13-E540-845B-DA7C2514CEFC}"/>
                  </a:ext>
                </a:extLst>
              </p:cNvPr>
              <p:cNvSpPr/>
              <p:nvPr/>
            </p:nvSpPr>
            <p:spPr bwMode="auto">
              <a:xfrm>
                <a:off x="6567729" y="1887127"/>
                <a:ext cx="805849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algn="ctr" defTabSz="914355" fontAlgn="base">
                  <a:lnSpc>
                    <a:spcPct val="150000"/>
                  </a:lnSpc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a:rPr lang="en-US" sz="2000" b="1" i="1" smtClean="0">
                              <a:solidFill>
                                <a:srgbClr val="C00000"/>
                              </a:solidFill>
                              <a:latin typeface="Cambria Math" panose="02040503050406030204" pitchFamily="18" charset="0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latin typeface="Tahoma" charset="0"/>
                </a:endParaRPr>
              </a:p>
            </p:txBody>
          </p:sp>
        </mc:Choice>
        <mc:Fallback xmlns="">
          <p:sp>
            <p:nvSpPr>
              <p:cNvPr id="80" name="Oval 33">
                <a:extLst>
                  <a:ext uri="{FF2B5EF4-FFF2-40B4-BE49-F238E27FC236}">
                    <a16:creationId xmlns:a16="http://schemas.microsoft.com/office/drawing/2014/main" id="{FCCA0335-0D13-E540-845B-DA7C2514CEF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567729" y="1887127"/>
                <a:ext cx="805849" cy="750547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1" name="Straight Arrow Connector 55">
            <a:extLst>
              <a:ext uri="{FF2B5EF4-FFF2-40B4-BE49-F238E27FC236}">
                <a16:creationId xmlns:a16="http://schemas.microsoft.com/office/drawing/2014/main" id="{2CE44C64-E1A0-BC48-B0EC-0AFFA5D2DF84}"/>
              </a:ext>
            </a:extLst>
          </p:cNvPr>
          <p:cNvCxnSpPr>
            <a:cxnSpLocks/>
            <a:stCxn id="80" idx="5"/>
            <a:endCxn id="76" idx="1"/>
          </p:cNvCxnSpPr>
          <p:nvPr/>
        </p:nvCxnSpPr>
        <p:spPr bwMode="auto">
          <a:xfrm>
            <a:off x="7255564" y="2527759"/>
            <a:ext cx="1448529" cy="3122630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2" name="Straight Arrow Connector 52">
            <a:extLst>
              <a:ext uri="{FF2B5EF4-FFF2-40B4-BE49-F238E27FC236}">
                <a16:creationId xmlns:a16="http://schemas.microsoft.com/office/drawing/2014/main" id="{416CA5C1-3A3D-1D4F-85A3-8DFFE1E21CD6}"/>
              </a:ext>
            </a:extLst>
          </p:cNvPr>
          <p:cNvCxnSpPr>
            <a:cxnSpLocks/>
            <a:stCxn id="78" idx="6"/>
            <a:endCxn id="76" idx="2"/>
          </p:cNvCxnSpPr>
          <p:nvPr/>
        </p:nvCxnSpPr>
        <p:spPr bwMode="auto">
          <a:xfrm>
            <a:off x="7464834" y="5915748"/>
            <a:ext cx="112743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3" name="Straight Arrow Connector 37">
            <a:extLst>
              <a:ext uri="{FF2B5EF4-FFF2-40B4-BE49-F238E27FC236}">
                <a16:creationId xmlns:a16="http://schemas.microsoft.com/office/drawing/2014/main" id="{285681EC-2876-C44C-A57A-6129739719FF}"/>
              </a:ext>
            </a:extLst>
          </p:cNvPr>
          <p:cNvCxnSpPr>
            <a:cxnSpLocks/>
            <a:stCxn id="77" idx="5"/>
            <a:endCxn id="76" idx="2"/>
          </p:cNvCxnSpPr>
          <p:nvPr/>
        </p:nvCxnSpPr>
        <p:spPr bwMode="auto">
          <a:xfrm>
            <a:off x="7233491" y="3541967"/>
            <a:ext cx="1358773" cy="237378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4" name="Straight Arrow Connector 38">
            <a:extLst>
              <a:ext uri="{FF2B5EF4-FFF2-40B4-BE49-F238E27FC236}">
                <a16:creationId xmlns:a16="http://schemas.microsoft.com/office/drawing/2014/main" id="{9CFCC837-06A0-0A4F-AFD6-3BB962F69178}"/>
              </a:ext>
            </a:extLst>
          </p:cNvPr>
          <p:cNvCxnSpPr>
            <a:cxnSpLocks/>
            <a:stCxn id="79" idx="5"/>
            <a:endCxn id="76" idx="2"/>
          </p:cNvCxnSpPr>
          <p:nvPr/>
        </p:nvCxnSpPr>
        <p:spPr bwMode="auto">
          <a:xfrm>
            <a:off x="7283756" y="4575557"/>
            <a:ext cx="1308508" cy="134019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Oval 12">
                <a:extLst>
                  <a:ext uri="{FF2B5EF4-FFF2-40B4-BE49-F238E27FC236}">
                    <a16:creationId xmlns:a16="http://schemas.microsoft.com/office/drawing/2014/main" id="{72212712-9E96-7F4D-AB86-B43ACDEFE16E}"/>
                  </a:ext>
                </a:extLst>
              </p:cNvPr>
              <p:cNvSpPr/>
              <p:nvPr/>
            </p:nvSpPr>
            <p:spPr bwMode="auto">
              <a:xfrm>
                <a:off x="8628631" y="1862459"/>
                <a:ext cx="770500" cy="76961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5" name="Oval 12">
                <a:extLst>
                  <a:ext uri="{FF2B5EF4-FFF2-40B4-BE49-F238E27FC236}">
                    <a16:creationId xmlns:a16="http://schemas.microsoft.com/office/drawing/2014/main" id="{72212712-9E96-7F4D-AB86-B43ACDEFE1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28631" y="1862459"/>
                <a:ext cx="770500" cy="76961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6" name="Straight Arrow Connector 55">
            <a:extLst>
              <a:ext uri="{FF2B5EF4-FFF2-40B4-BE49-F238E27FC236}">
                <a16:creationId xmlns:a16="http://schemas.microsoft.com/office/drawing/2014/main" id="{F7AC0DC6-04A8-E348-882D-798D3E4D307B}"/>
              </a:ext>
            </a:extLst>
          </p:cNvPr>
          <p:cNvCxnSpPr>
            <a:cxnSpLocks/>
            <a:stCxn id="80" idx="6"/>
            <a:endCxn id="85" idx="2"/>
          </p:cNvCxnSpPr>
          <p:nvPr/>
        </p:nvCxnSpPr>
        <p:spPr bwMode="auto">
          <a:xfrm flipV="1">
            <a:off x="7373578" y="2247267"/>
            <a:ext cx="1255053" cy="15134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7" name="Straight Arrow Connector 52">
            <a:extLst>
              <a:ext uri="{FF2B5EF4-FFF2-40B4-BE49-F238E27FC236}">
                <a16:creationId xmlns:a16="http://schemas.microsoft.com/office/drawing/2014/main" id="{FBEF6EE1-E10A-9A48-BA2E-5A8250079414}"/>
              </a:ext>
            </a:extLst>
          </p:cNvPr>
          <p:cNvCxnSpPr>
            <a:cxnSpLocks/>
            <a:stCxn id="78" idx="7"/>
            <a:endCxn id="85" idx="3"/>
          </p:cNvCxnSpPr>
          <p:nvPr/>
        </p:nvCxnSpPr>
        <p:spPr bwMode="auto">
          <a:xfrm flipV="1">
            <a:off x="7350540" y="2519366"/>
            <a:ext cx="1390928" cy="312808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8" name="Straight Arrow Connector 37">
            <a:extLst>
              <a:ext uri="{FF2B5EF4-FFF2-40B4-BE49-F238E27FC236}">
                <a16:creationId xmlns:a16="http://schemas.microsoft.com/office/drawing/2014/main" id="{B2E368EB-93B4-B447-B142-36A34932C1B1}"/>
              </a:ext>
            </a:extLst>
          </p:cNvPr>
          <p:cNvCxnSpPr>
            <a:cxnSpLocks/>
            <a:stCxn id="77" idx="6"/>
            <a:endCxn id="85" idx="2"/>
          </p:cNvCxnSpPr>
          <p:nvPr/>
        </p:nvCxnSpPr>
        <p:spPr bwMode="auto">
          <a:xfrm flipV="1">
            <a:off x="7346328" y="2247267"/>
            <a:ext cx="1282303" cy="102934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9" name="Straight Arrow Connector 38">
            <a:extLst>
              <a:ext uri="{FF2B5EF4-FFF2-40B4-BE49-F238E27FC236}">
                <a16:creationId xmlns:a16="http://schemas.microsoft.com/office/drawing/2014/main" id="{976C5B1A-0742-CA40-BCE4-E088682A64B7}"/>
              </a:ext>
            </a:extLst>
          </p:cNvPr>
          <p:cNvCxnSpPr>
            <a:cxnSpLocks/>
            <a:stCxn id="79" idx="6"/>
            <a:endCxn id="85" idx="2"/>
          </p:cNvCxnSpPr>
          <p:nvPr/>
        </p:nvCxnSpPr>
        <p:spPr bwMode="auto">
          <a:xfrm flipV="1">
            <a:off x="7397655" y="2247267"/>
            <a:ext cx="1230976" cy="206293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26">
                <a:extLst>
                  <a:ext uri="{FF2B5EF4-FFF2-40B4-BE49-F238E27FC236}">
                    <a16:creationId xmlns:a16="http://schemas.microsoft.com/office/drawing/2014/main" id="{4DBB7CBE-D3A6-E346-8720-85F6F54E8473}"/>
                  </a:ext>
                </a:extLst>
              </p:cNvPr>
              <p:cNvSpPr txBox="1"/>
              <p:nvPr/>
            </p:nvSpPr>
            <p:spPr>
              <a:xfrm>
                <a:off x="7641022" y="1655670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0" name="文本框 26">
                <a:extLst>
                  <a:ext uri="{FF2B5EF4-FFF2-40B4-BE49-F238E27FC236}">
                    <a16:creationId xmlns:a16="http://schemas.microsoft.com/office/drawing/2014/main" id="{4DBB7CBE-D3A6-E346-8720-85F6F54E84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41022" y="1655670"/>
                <a:ext cx="652026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1" name="Oval 12">
                <a:extLst>
                  <a:ext uri="{FF2B5EF4-FFF2-40B4-BE49-F238E27FC236}">
                    <a16:creationId xmlns:a16="http://schemas.microsoft.com/office/drawing/2014/main" id="{68C4505D-8AD2-3744-B018-59A6E678A5B8}"/>
                  </a:ext>
                </a:extLst>
              </p:cNvPr>
              <p:cNvSpPr/>
              <p:nvPr/>
            </p:nvSpPr>
            <p:spPr bwMode="auto">
              <a:xfrm>
                <a:off x="8628632" y="3248831"/>
                <a:ext cx="760372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1" name="Oval 12">
                <a:extLst>
                  <a:ext uri="{FF2B5EF4-FFF2-40B4-BE49-F238E27FC236}">
                    <a16:creationId xmlns:a16="http://schemas.microsoft.com/office/drawing/2014/main" id="{68C4505D-8AD2-3744-B018-59A6E678A5B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628632" y="3248831"/>
                <a:ext cx="760372" cy="750547"/>
              </a:xfrm>
              <a:prstGeom prst="ellipse">
                <a:avLst/>
              </a:prstGeom>
              <a:blipFill>
                <a:blip r:embed="rId2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2" name="Straight Arrow Connector 55">
            <a:extLst>
              <a:ext uri="{FF2B5EF4-FFF2-40B4-BE49-F238E27FC236}">
                <a16:creationId xmlns:a16="http://schemas.microsoft.com/office/drawing/2014/main" id="{734C06CE-73B2-F344-AE85-33A2D22E6C4F}"/>
              </a:ext>
            </a:extLst>
          </p:cNvPr>
          <p:cNvCxnSpPr>
            <a:cxnSpLocks/>
            <a:stCxn id="80" idx="5"/>
            <a:endCxn id="91" idx="2"/>
          </p:cNvCxnSpPr>
          <p:nvPr/>
        </p:nvCxnSpPr>
        <p:spPr bwMode="auto">
          <a:xfrm>
            <a:off x="7255564" y="2527759"/>
            <a:ext cx="1373068" cy="1096346"/>
          </a:xfrm>
          <a:prstGeom prst="straightConnector1">
            <a:avLst/>
          </a:prstGeom>
          <a:ln w="19050">
            <a:solidFill>
              <a:schemeClr val="bg1">
                <a:lumMod val="85000"/>
              </a:schemeClr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3" name="Straight Arrow Connector 52">
            <a:extLst>
              <a:ext uri="{FF2B5EF4-FFF2-40B4-BE49-F238E27FC236}">
                <a16:creationId xmlns:a16="http://schemas.microsoft.com/office/drawing/2014/main" id="{25BD1367-4377-EC40-944C-134DD28550D9}"/>
              </a:ext>
            </a:extLst>
          </p:cNvPr>
          <p:cNvCxnSpPr>
            <a:cxnSpLocks/>
            <a:stCxn id="78" idx="7"/>
            <a:endCxn id="91" idx="2"/>
          </p:cNvCxnSpPr>
          <p:nvPr/>
        </p:nvCxnSpPr>
        <p:spPr bwMode="auto">
          <a:xfrm flipV="1">
            <a:off x="7350540" y="3624105"/>
            <a:ext cx="1278092" cy="202334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4" name="Straight Arrow Connector 37">
            <a:extLst>
              <a:ext uri="{FF2B5EF4-FFF2-40B4-BE49-F238E27FC236}">
                <a16:creationId xmlns:a16="http://schemas.microsoft.com/office/drawing/2014/main" id="{567C0E15-B966-7843-91FB-FF00B5961E68}"/>
              </a:ext>
            </a:extLst>
          </p:cNvPr>
          <p:cNvCxnSpPr>
            <a:cxnSpLocks/>
            <a:stCxn id="77" idx="6"/>
            <a:endCxn id="91" idx="1"/>
          </p:cNvCxnSpPr>
          <p:nvPr/>
        </p:nvCxnSpPr>
        <p:spPr bwMode="auto">
          <a:xfrm>
            <a:off x="7346328" y="3276608"/>
            <a:ext cx="1393658" cy="821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5" name="Straight Arrow Connector 38">
            <a:extLst>
              <a:ext uri="{FF2B5EF4-FFF2-40B4-BE49-F238E27FC236}">
                <a16:creationId xmlns:a16="http://schemas.microsoft.com/office/drawing/2014/main" id="{963E69CF-4F26-BD49-99A6-C0ECDF49501A}"/>
              </a:ext>
            </a:extLst>
          </p:cNvPr>
          <p:cNvCxnSpPr>
            <a:cxnSpLocks/>
            <a:stCxn id="79" idx="6"/>
            <a:endCxn id="91" idx="2"/>
          </p:cNvCxnSpPr>
          <p:nvPr/>
        </p:nvCxnSpPr>
        <p:spPr bwMode="auto">
          <a:xfrm flipV="1">
            <a:off x="7397655" y="3624105"/>
            <a:ext cx="1230977" cy="68609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6" name="Oval 12">
                <a:extLst>
                  <a:ext uri="{FF2B5EF4-FFF2-40B4-BE49-F238E27FC236}">
                    <a16:creationId xmlns:a16="http://schemas.microsoft.com/office/drawing/2014/main" id="{7701CE47-8FA3-7D42-8150-E96974522C14}"/>
                  </a:ext>
                </a:extLst>
              </p:cNvPr>
              <p:cNvSpPr/>
              <p:nvPr/>
            </p:nvSpPr>
            <p:spPr bwMode="auto">
              <a:xfrm>
                <a:off x="10621590" y="1862459"/>
                <a:ext cx="770500" cy="755439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6" name="Oval 12">
                <a:extLst>
                  <a:ext uri="{FF2B5EF4-FFF2-40B4-BE49-F238E27FC236}">
                    <a16:creationId xmlns:a16="http://schemas.microsoft.com/office/drawing/2014/main" id="{7701CE47-8FA3-7D42-8150-E96974522C1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21590" y="1862459"/>
                <a:ext cx="770500" cy="755439"/>
              </a:xfrm>
              <a:prstGeom prst="ellipse">
                <a:avLst/>
              </a:prstGeom>
              <a:blipFill>
                <a:blip r:embed="rId23"/>
                <a:stretch>
                  <a:fillRect b="-5000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7" name="Straight Arrow Connector 37">
            <a:extLst>
              <a:ext uri="{FF2B5EF4-FFF2-40B4-BE49-F238E27FC236}">
                <a16:creationId xmlns:a16="http://schemas.microsoft.com/office/drawing/2014/main" id="{8B8E20AF-836B-2B4A-A598-65244A168ED6}"/>
              </a:ext>
            </a:extLst>
          </p:cNvPr>
          <p:cNvCxnSpPr>
            <a:cxnSpLocks/>
            <a:stCxn id="85" idx="6"/>
            <a:endCxn id="96" idx="2"/>
          </p:cNvCxnSpPr>
          <p:nvPr/>
        </p:nvCxnSpPr>
        <p:spPr bwMode="auto">
          <a:xfrm flipV="1">
            <a:off x="9399131" y="2240179"/>
            <a:ext cx="1222459" cy="708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8" name="Straight Arrow Connector 97">
            <a:extLst>
              <a:ext uri="{FF2B5EF4-FFF2-40B4-BE49-F238E27FC236}">
                <a16:creationId xmlns:a16="http://schemas.microsoft.com/office/drawing/2014/main" id="{EDD6C88F-2788-264B-B806-3A35D191AE1C}"/>
              </a:ext>
            </a:extLst>
          </p:cNvPr>
          <p:cNvCxnSpPr>
            <a:cxnSpLocks/>
            <a:stCxn id="91" idx="7"/>
            <a:endCxn id="96" idx="2"/>
          </p:cNvCxnSpPr>
          <p:nvPr/>
        </p:nvCxnSpPr>
        <p:spPr bwMode="auto">
          <a:xfrm flipV="1">
            <a:off x="9277650" y="2240179"/>
            <a:ext cx="1343940" cy="11185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99" name="Straight Arrow Connector 37">
            <a:extLst>
              <a:ext uri="{FF2B5EF4-FFF2-40B4-BE49-F238E27FC236}">
                <a16:creationId xmlns:a16="http://schemas.microsoft.com/office/drawing/2014/main" id="{1AF1399E-BA45-9F4C-BDEA-B32F82CF59E4}"/>
              </a:ext>
            </a:extLst>
          </p:cNvPr>
          <p:cNvCxnSpPr>
            <a:cxnSpLocks/>
            <a:stCxn id="76" idx="7"/>
            <a:endCxn id="96" idx="3"/>
          </p:cNvCxnSpPr>
          <p:nvPr/>
        </p:nvCxnSpPr>
        <p:spPr bwMode="auto">
          <a:xfrm flipV="1">
            <a:off x="9244052" y="2507267"/>
            <a:ext cx="1490375" cy="314312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39">
                <a:extLst>
                  <a:ext uri="{FF2B5EF4-FFF2-40B4-BE49-F238E27FC236}">
                    <a16:creationId xmlns:a16="http://schemas.microsoft.com/office/drawing/2014/main" id="{9369780F-5117-C240-8D46-8F1E0108EA9E}"/>
                  </a:ext>
                </a:extLst>
              </p:cNvPr>
              <p:cNvSpPr txBox="1"/>
              <p:nvPr/>
            </p:nvSpPr>
            <p:spPr>
              <a:xfrm>
                <a:off x="9802955" y="1634374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0" name="文本框 39">
                <a:extLst>
                  <a:ext uri="{FF2B5EF4-FFF2-40B4-BE49-F238E27FC236}">
                    <a16:creationId xmlns:a16="http://schemas.microsoft.com/office/drawing/2014/main" id="{9369780F-5117-C240-8D46-8F1E0108E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02955" y="1634374"/>
                <a:ext cx="620791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Oval 12">
                <a:extLst>
                  <a:ext uri="{FF2B5EF4-FFF2-40B4-BE49-F238E27FC236}">
                    <a16:creationId xmlns:a16="http://schemas.microsoft.com/office/drawing/2014/main" id="{02113E77-8D88-4B4A-8C70-876C9CA6EAA0}"/>
                  </a:ext>
                </a:extLst>
              </p:cNvPr>
              <p:cNvSpPr/>
              <p:nvPr/>
            </p:nvSpPr>
            <p:spPr bwMode="auto">
              <a:xfrm>
                <a:off x="10579822" y="5523223"/>
                <a:ext cx="761858" cy="750548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sSub>
                            <m:sSub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𝑛</m:t>
                              </m:r>
                            </m:e>
                            <m:sub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b>
                          </m:sSub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1" name="Oval 12">
                <a:extLst>
                  <a:ext uri="{FF2B5EF4-FFF2-40B4-BE49-F238E27FC236}">
                    <a16:creationId xmlns:a16="http://schemas.microsoft.com/office/drawing/2014/main" id="{02113E77-8D88-4B4A-8C70-876C9CA6EA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579822" y="5523223"/>
                <a:ext cx="761858" cy="750548"/>
              </a:xfrm>
              <a:prstGeom prst="ellipse">
                <a:avLst/>
              </a:prstGeom>
              <a:blipFill>
                <a:blip r:embed="rId2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Oval 12">
                <a:extLst>
                  <a:ext uri="{FF2B5EF4-FFF2-40B4-BE49-F238E27FC236}">
                    <a16:creationId xmlns:a16="http://schemas.microsoft.com/office/drawing/2014/main" id="{92A93E06-BB49-0846-9950-3D9F7E911966}"/>
                  </a:ext>
                </a:extLst>
              </p:cNvPr>
              <p:cNvSpPr/>
              <p:nvPr/>
            </p:nvSpPr>
            <p:spPr bwMode="auto">
              <a:xfrm>
                <a:off x="10630233" y="3241989"/>
                <a:ext cx="761857" cy="75739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2" name="Oval 12">
                <a:extLst>
                  <a:ext uri="{FF2B5EF4-FFF2-40B4-BE49-F238E27FC236}">
                    <a16:creationId xmlns:a16="http://schemas.microsoft.com/office/drawing/2014/main" id="{92A93E06-BB49-0846-9950-3D9F7E91196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0630233" y="3241989"/>
                <a:ext cx="761857" cy="757390"/>
              </a:xfrm>
              <a:prstGeom prst="ellipse">
                <a:avLst/>
              </a:prstGeom>
              <a:blipFill>
                <a:blip r:embed="rId26"/>
                <a:stretch>
                  <a:fillRect b="-333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3" name="Straight Arrow Connector 102">
            <a:extLst>
              <a:ext uri="{FF2B5EF4-FFF2-40B4-BE49-F238E27FC236}">
                <a16:creationId xmlns:a16="http://schemas.microsoft.com/office/drawing/2014/main" id="{D34478CD-4711-944A-A198-16CDEB5D5B6E}"/>
              </a:ext>
            </a:extLst>
          </p:cNvPr>
          <p:cNvCxnSpPr>
            <a:cxnSpLocks/>
            <a:stCxn id="85" idx="6"/>
            <a:endCxn id="102" idx="2"/>
          </p:cNvCxnSpPr>
          <p:nvPr/>
        </p:nvCxnSpPr>
        <p:spPr bwMode="auto">
          <a:xfrm>
            <a:off x="9399131" y="2247267"/>
            <a:ext cx="1231102" cy="137341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4" name="Straight Arrow Connector 37">
            <a:extLst>
              <a:ext uri="{FF2B5EF4-FFF2-40B4-BE49-F238E27FC236}">
                <a16:creationId xmlns:a16="http://schemas.microsoft.com/office/drawing/2014/main" id="{2A5C02B7-422A-B841-ABD9-5BA28BEE4475}"/>
              </a:ext>
            </a:extLst>
          </p:cNvPr>
          <p:cNvCxnSpPr>
            <a:cxnSpLocks/>
            <a:stCxn id="91" idx="6"/>
            <a:endCxn id="102" idx="2"/>
          </p:cNvCxnSpPr>
          <p:nvPr/>
        </p:nvCxnSpPr>
        <p:spPr bwMode="auto">
          <a:xfrm flipV="1">
            <a:off x="9389004" y="3620684"/>
            <a:ext cx="1241229" cy="34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5" name="Straight Arrow Connector 104">
            <a:extLst>
              <a:ext uri="{FF2B5EF4-FFF2-40B4-BE49-F238E27FC236}">
                <a16:creationId xmlns:a16="http://schemas.microsoft.com/office/drawing/2014/main" id="{22240F86-A567-5342-B59F-05BCFFF9F39E}"/>
              </a:ext>
            </a:extLst>
          </p:cNvPr>
          <p:cNvCxnSpPr>
            <a:cxnSpLocks/>
            <a:stCxn id="76" idx="7"/>
            <a:endCxn id="102" idx="3"/>
          </p:cNvCxnSpPr>
          <p:nvPr/>
        </p:nvCxnSpPr>
        <p:spPr bwMode="auto">
          <a:xfrm flipV="1">
            <a:off x="9244052" y="3888462"/>
            <a:ext cx="1497752" cy="176192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6" name="Straight Arrow Connector 37">
            <a:extLst>
              <a:ext uri="{FF2B5EF4-FFF2-40B4-BE49-F238E27FC236}">
                <a16:creationId xmlns:a16="http://schemas.microsoft.com/office/drawing/2014/main" id="{C2B1B996-CEEF-B641-918A-A17C47E900C4}"/>
              </a:ext>
            </a:extLst>
          </p:cNvPr>
          <p:cNvCxnSpPr>
            <a:cxnSpLocks/>
            <a:stCxn id="85" idx="5"/>
            <a:endCxn id="101" idx="1"/>
          </p:cNvCxnSpPr>
          <p:nvPr/>
        </p:nvCxnSpPr>
        <p:spPr bwMode="auto">
          <a:xfrm>
            <a:off x="9286294" y="2519366"/>
            <a:ext cx="1405100" cy="311377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7" name="Straight Arrow Connector 37">
            <a:extLst>
              <a:ext uri="{FF2B5EF4-FFF2-40B4-BE49-F238E27FC236}">
                <a16:creationId xmlns:a16="http://schemas.microsoft.com/office/drawing/2014/main" id="{400E27F4-63B2-D74C-BD07-28C89A9A09D4}"/>
              </a:ext>
            </a:extLst>
          </p:cNvPr>
          <p:cNvCxnSpPr>
            <a:cxnSpLocks/>
            <a:stCxn id="91" idx="5"/>
            <a:endCxn id="101" idx="2"/>
          </p:cNvCxnSpPr>
          <p:nvPr/>
        </p:nvCxnSpPr>
        <p:spPr bwMode="auto">
          <a:xfrm>
            <a:off x="9277650" y="3889463"/>
            <a:ext cx="1302172" cy="2009034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08" name="Straight Arrow Connector 37">
            <a:extLst>
              <a:ext uri="{FF2B5EF4-FFF2-40B4-BE49-F238E27FC236}">
                <a16:creationId xmlns:a16="http://schemas.microsoft.com/office/drawing/2014/main" id="{0AAF2424-6045-B641-80E9-26923229DB77}"/>
              </a:ext>
            </a:extLst>
          </p:cNvPr>
          <p:cNvCxnSpPr>
            <a:cxnSpLocks/>
            <a:stCxn id="76" idx="6"/>
            <a:endCxn id="101" idx="2"/>
          </p:cNvCxnSpPr>
          <p:nvPr/>
        </p:nvCxnSpPr>
        <p:spPr bwMode="auto">
          <a:xfrm flipV="1">
            <a:off x="9355881" y="5898497"/>
            <a:ext cx="1223941" cy="1725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429D9EE-8E66-914C-A90D-4689BE991C8C}"/>
                  </a:ext>
                </a:extLst>
              </p:cNvPr>
              <p:cNvSpPr txBox="1"/>
              <p:nvPr/>
            </p:nvSpPr>
            <p:spPr>
              <a:xfrm>
                <a:off x="7880676" y="5910598"/>
                <a:ext cx="277320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1" i="1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en-CN" sz="2400" b="1" dirty="0"/>
              </a:p>
            </p:txBody>
          </p:sp>
        </mc:Choice>
        <mc:Fallback xmlns=""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8429D9EE-8E66-914C-A90D-4689BE991C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80676" y="5910598"/>
                <a:ext cx="277320" cy="369332"/>
              </a:xfrm>
              <a:prstGeom prst="rect">
                <a:avLst/>
              </a:prstGeom>
              <a:blipFill>
                <a:blip r:embed="rId27"/>
                <a:stretch>
                  <a:fillRect l="-21739" r="-21739" b="-13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4" name="TextBox 123">
            <a:extLst>
              <a:ext uri="{FF2B5EF4-FFF2-40B4-BE49-F238E27FC236}">
                <a16:creationId xmlns:a16="http://schemas.microsoft.com/office/drawing/2014/main" id="{7A608CBB-FA49-FA4E-B766-E5AA0C28940E}"/>
              </a:ext>
            </a:extLst>
          </p:cNvPr>
          <p:cNvSpPr txBox="1"/>
          <p:nvPr/>
        </p:nvSpPr>
        <p:spPr>
          <a:xfrm rot="5400000">
            <a:off x="1105922" y="411906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DEC92958-061E-DC4C-9D61-46D4B7988C17}"/>
              </a:ext>
            </a:extLst>
          </p:cNvPr>
          <p:cNvSpPr txBox="1"/>
          <p:nvPr/>
        </p:nvSpPr>
        <p:spPr>
          <a:xfrm rot="5400000">
            <a:off x="6857281" y="4836698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160" name="TextBox 159">
            <a:extLst>
              <a:ext uri="{FF2B5EF4-FFF2-40B4-BE49-F238E27FC236}">
                <a16:creationId xmlns:a16="http://schemas.microsoft.com/office/drawing/2014/main" id="{7ACFE694-1436-A948-8E9D-B18CF1E72119}"/>
              </a:ext>
            </a:extLst>
          </p:cNvPr>
          <p:cNvSpPr txBox="1"/>
          <p:nvPr/>
        </p:nvSpPr>
        <p:spPr>
          <a:xfrm rot="5400000">
            <a:off x="8826184" y="4685877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161" name="TextBox 160">
            <a:extLst>
              <a:ext uri="{FF2B5EF4-FFF2-40B4-BE49-F238E27FC236}">
                <a16:creationId xmlns:a16="http://schemas.microsoft.com/office/drawing/2014/main" id="{C24B6205-37D8-8F4A-BF1A-BE85E85E59C6}"/>
              </a:ext>
            </a:extLst>
          </p:cNvPr>
          <p:cNvSpPr txBox="1"/>
          <p:nvPr/>
        </p:nvSpPr>
        <p:spPr>
          <a:xfrm rot="5400000">
            <a:off x="10826750" y="4627985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162" name="TextBox 161">
            <a:extLst>
              <a:ext uri="{FF2B5EF4-FFF2-40B4-BE49-F238E27FC236}">
                <a16:creationId xmlns:a16="http://schemas.microsoft.com/office/drawing/2014/main" id="{694CAA0F-781D-0545-BCEC-75F2C77FA446}"/>
              </a:ext>
            </a:extLst>
          </p:cNvPr>
          <p:cNvSpPr txBox="1"/>
          <p:nvPr/>
        </p:nvSpPr>
        <p:spPr>
          <a:xfrm rot="5400000">
            <a:off x="4972794" y="4095386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DB4CBF11-8E6E-684B-970E-40AEC3642F5A}"/>
              </a:ext>
            </a:extLst>
          </p:cNvPr>
          <p:cNvSpPr txBox="1"/>
          <p:nvPr/>
        </p:nvSpPr>
        <p:spPr>
          <a:xfrm rot="5400000">
            <a:off x="3064562" y="41355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800" b="1" dirty="0"/>
              <a:t>…</a:t>
            </a:r>
          </a:p>
        </p:txBody>
      </p:sp>
      <p:sp>
        <p:nvSpPr>
          <p:cNvPr id="165" name="TextBox 164">
            <a:extLst>
              <a:ext uri="{FF2B5EF4-FFF2-40B4-BE49-F238E27FC236}">
                <a16:creationId xmlns:a16="http://schemas.microsoft.com/office/drawing/2014/main" id="{18EBF511-3CF3-0F4C-87EA-ED6940CC7987}"/>
              </a:ext>
            </a:extLst>
          </p:cNvPr>
          <p:cNvSpPr txBox="1"/>
          <p:nvPr/>
        </p:nvSpPr>
        <p:spPr>
          <a:xfrm>
            <a:off x="5832764" y="1133984"/>
            <a:ext cx="3241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We'll do this: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803668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10" grpId="0" animBg="1"/>
      <p:bldP spid="12" grpId="0" animBg="1"/>
      <p:bldP spid="13" grpId="0" animBg="1"/>
      <p:bldP spid="18" grpId="0" animBg="1"/>
      <p:bldP spid="23" grpId="0"/>
      <p:bldP spid="24" grpId="0" animBg="1"/>
      <p:bldP spid="29" grpId="0" animBg="1"/>
      <p:bldP spid="33" grpId="0"/>
      <p:bldP spid="34" grpId="0" animBg="1"/>
      <p:bldP spid="35" grpId="0" animBg="1"/>
      <p:bldP spid="3" grpId="0"/>
      <p:bldP spid="76" grpId="0" animBg="1"/>
      <p:bldP spid="77" grpId="0" animBg="1"/>
      <p:bldP spid="78" grpId="0" animBg="1"/>
      <p:bldP spid="79" grpId="0" animBg="1"/>
      <p:bldP spid="80" grpId="0" animBg="1"/>
      <p:bldP spid="85" grpId="0" animBg="1"/>
      <p:bldP spid="90" grpId="0"/>
      <p:bldP spid="91" grpId="0" animBg="1"/>
      <p:bldP spid="96" grpId="0" animBg="1"/>
      <p:bldP spid="100" grpId="0"/>
      <p:bldP spid="101" grpId="0" animBg="1"/>
      <p:bldP spid="102" grpId="0" animBg="1"/>
      <p:bldP spid="109" grpId="0"/>
      <p:bldP spid="124" grpId="0"/>
      <p:bldP spid="125" grpId="0"/>
      <p:bldP spid="160" grpId="0"/>
      <p:bldP spid="161" grpId="0"/>
      <p:bldP spid="162" grpId="0"/>
      <p:bldP spid="163" grpId="0"/>
      <p:bldP spid="165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7BC7-5D1F-4891-817C-AAB48B94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158DA-426B-4129-A2BE-3BCD72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Units in Neural Networks</a:t>
            </a:r>
          </a:p>
          <a:p>
            <a:r>
              <a:rPr lang="en-US" altLang="zh-CN" sz="3200" dirty="0"/>
              <a:t>The XOR problem</a:t>
            </a:r>
          </a:p>
          <a:p>
            <a:r>
              <a:rPr lang="en-US" altLang="zh-CN" sz="3200" dirty="0"/>
              <a:t>Feedforward Neural Networks (FNNs)</a:t>
            </a:r>
          </a:p>
          <a:p>
            <a:r>
              <a:rPr lang="en-US" altLang="zh-CN" sz="3200" dirty="0"/>
              <a:t>Applying FNNs to NLP tasks</a:t>
            </a:r>
          </a:p>
          <a:p>
            <a:pPr lvl="1"/>
            <a:r>
              <a:rPr lang="en-US" altLang="zh-CN" sz="2800" b="1" dirty="0">
                <a:solidFill>
                  <a:srgbClr val="FF0000"/>
                </a:solidFill>
              </a:rPr>
              <a:t>Sentiment classification via FNNs</a:t>
            </a:r>
            <a:endParaRPr lang="en-US" altLang="zh-CN" sz="2800" b="1" dirty="0"/>
          </a:p>
          <a:p>
            <a:pPr lvl="1"/>
            <a:endParaRPr lang="en-US" altLang="zh-CN" sz="2800" b="1" dirty="0"/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57EC9-3731-43B0-87DF-F3B05990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20607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40B961-3BB0-BA44-9B10-9D7E2B68D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Recall: Sentiment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B0BC60-B0E9-C944-9E1F-44A1B2ADF0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5661" y="1094365"/>
            <a:ext cx="11064875" cy="1796400"/>
          </a:xfrm>
        </p:spPr>
        <p:txBody>
          <a:bodyPr>
            <a:noAutofit/>
          </a:bodyPr>
          <a:lstStyle/>
          <a:p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TimesNewRomanPSMT"/>
                <a:cs typeface="Calibri" panose="020F0502020204030204" pitchFamily="34" charset="0"/>
              </a:rPr>
              <a:t> It's hokey . There are virtually no surprises , and the writing is second-rate.  So why was it so enjoyable ? For one thing , the cast is </a:t>
            </a:r>
            <a:r>
              <a:rPr lang="en-US" alt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Calibri" panose="020F0502020204030204" pitchFamily="34" charset="0"/>
                <a:ea typeface="TimesNewRomanPSMT"/>
                <a:cs typeface="Calibri" panose="020F0502020204030204" pitchFamily="34" charset="0"/>
              </a:rPr>
              <a:t>great . Another nice touch is the music. I was overcome with the urge to get off the couch and start dancing. It sucked me in , and it'll do the same to you.</a:t>
            </a:r>
            <a:endParaRPr lang="en-US" alt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BA97C4-199D-6E40-A41E-71B86D5D9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29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9AB8390-C463-4B4B-B449-C2E5D73C4026}"/>
              </a:ext>
            </a:extLst>
          </p:cNvPr>
          <p:cNvSpPr/>
          <p:nvPr/>
        </p:nvSpPr>
        <p:spPr>
          <a:xfrm>
            <a:off x="2088292" y="2054640"/>
            <a:ext cx="679622" cy="35093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87A15E5-40F6-5D49-81E7-BC736B848007}"/>
              </a:ext>
            </a:extLst>
          </p:cNvPr>
          <p:cNvSpPr/>
          <p:nvPr/>
        </p:nvSpPr>
        <p:spPr>
          <a:xfrm>
            <a:off x="9541910" y="1646677"/>
            <a:ext cx="905728" cy="36500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64E50DE-3C7B-724D-9F30-0D5785D37EA9}"/>
              </a:ext>
            </a:extLst>
          </p:cNvPr>
          <p:cNvSpPr/>
          <p:nvPr/>
        </p:nvSpPr>
        <p:spPr>
          <a:xfrm>
            <a:off x="1401719" y="1135468"/>
            <a:ext cx="983135" cy="4699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19781F26-BB6B-6B4F-A7C5-191850158B29}"/>
              </a:ext>
            </a:extLst>
          </p:cNvPr>
          <p:cNvSpPr/>
          <p:nvPr/>
        </p:nvSpPr>
        <p:spPr>
          <a:xfrm>
            <a:off x="4071773" y="1615255"/>
            <a:ext cx="1501123" cy="39024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76DDBFF-5D8C-5A49-BF11-DBBE80B8A14D}"/>
              </a:ext>
            </a:extLst>
          </p:cNvPr>
          <p:cNvSpPr/>
          <p:nvPr/>
        </p:nvSpPr>
        <p:spPr>
          <a:xfrm>
            <a:off x="5214551" y="1188254"/>
            <a:ext cx="494269" cy="3564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表格 13">
                <a:extLst>
                  <a:ext uri="{FF2B5EF4-FFF2-40B4-BE49-F238E27FC236}">
                    <a16:creationId xmlns:a16="http://schemas.microsoft.com/office/drawing/2014/main" id="{EF2EBDB2-723A-E041-94C2-151C5FD62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717114"/>
                  </p:ext>
                </p:extLst>
              </p:nvPr>
            </p:nvGraphicFramePr>
            <p:xfrm>
              <a:off x="2433786" y="3015544"/>
              <a:ext cx="7846266" cy="35238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0645">
                      <a:extLst>
                        <a:ext uri="{9D8B030D-6E8A-4147-A177-3AD203B41FA5}">
                          <a16:colId xmlns:a16="http://schemas.microsoft.com/office/drawing/2014/main" val="321230968"/>
                        </a:ext>
                      </a:extLst>
                    </a:gridCol>
                    <a:gridCol w="4818043">
                      <a:extLst>
                        <a:ext uri="{9D8B030D-6E8A-4147-A177-3AD203B41FA5}">
                          <a16:colId xmlns:a16="http://schemas.microsoft.com/office/drawing/2014/main" val="2698598723"/>
                        </a:ext>
                      </a:extLst>
                    </a:gridCol>
                    <a:gridCol w="1597578">
                      <a:extLst>
                        <a:ext uri="{9D8B030D-6E8A-4147-A177-3AD203B41FA5}">
                          <a16:colId xmlns:a16="http://schemas.microsoft.com/office/drawing/2014/main" val="42891359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Variable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Definition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Value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272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count(positive lexicon words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sz="2000" dirty="0"/>
                            <a:t>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815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/>
                            <a:t>count(negative lexicon words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sz="2000" dirty="0"/>
                            <a:t>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126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no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doc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otherwise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zh-CN" altLang="en-US" sz="20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380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count(1st and 2nd pronouns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sz="2000" dirty="0"/>
                            <a:t>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844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!∈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doc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otherwise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zh-CN" altLang="en-US" sz="20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5719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log(word count of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66</m:t>
                                        </m:r>
                                      </m:e>
                                    </m:d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=4.19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7061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表格 13">
                <a:extLst>
                  <a:ext uri="{FF2B5EF4-FFF2-40B4-BE49-F238E27FC236}">
                    <a16:creationId xmlns:a16="http://schemas.microsoft.com/office/drawing/2014/main" id="{EF2EBDB2-723A-E041-94C2-151C5FD6292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58717114"/>
                  </p:ext>
                </p:extLst>
              </p:nvPr>
            </p:nvGraphicFramePr>
            <p:xfrm>
              <a:off x="2433786" y="3015544"/>
              <a:ext cx="7846266" cy="35238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430645">
                      <a:extLst>
                        <a:ext uri="{9D8B030D-6E8A-4147-A177-3AD203B41FA5}">
                          <a16:colId xmlns:a16="http://schemas.microsoft.com/office/drawing/2014/main" val="321230968"/>
                        </a:ext>
                      </a:extLst>
                    </a:gridCol>
                    <a:gridCol w="4818043">
                      <a:extLst>
                        <a:ext uri="{9D8B030D-6E8A-4147-A177-3AD203B41FA5}">
                          <a16:colId xmlns:a16="http://schemas.microsoft.com/office/drawing/2014/main" val="2698598723"/>
                        </a:ext>
                      </a:extLst>
                    </a:gridCol>
                    <a:gridCol w="1597578">
                      <a:extLst>
                        <a:ext uri="{9D8B030D-6E8A-4147-A177-3AD203B41FA5}">
                          <a16:colId xmlns:a16="http://schemas.microsoft.com/office/drawing/2014/main" val="428913596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Variable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Definition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Value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2721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181250" r="-449558" b="-106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9737" t="-181250" r="-33684" b="-106562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81558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290323" r="-449558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9737" t="-290323" r="-33684" b="-10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126487"/>
                      </a:ext>
                    </a:extLst>
                  </a:tr>
                  <a:tr h="771335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198361" r="-449558" b="-4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9737" t="-198361" r="-33684" b="-4081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3806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587097" r="-449558" b="-7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9737" t="-587097" r="-33684" b="-7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844816"/>
                      </a:ext>
                    </a:extLst>
                  </a:tr>
                  <a:tr h="771335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349180" r="-449558" b="-2573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29737" t="-349180" r="-33684" b="-2573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5719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t="-883871" r="-449558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log(word count of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2"/>
                          <a:stretch>
                            <a:fillRect l="-391270" t="-883871" r="-1587" b="-4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37061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568318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39580C-385E-4B4A-AE6B-D10E956B6F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neuron?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B34A3F-C1BA-2647-B235-6DAEB65FF7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</a:t>
            </a:fld>
            <a:endParaRPr lang="zh-CN" alt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660CC7-423E-1A4F-90B2-3E17110FF360}"/>
              </a:ext>
            </a:extLst>
          </p:cNvPr>
          <p:cNvSpPr/>
          <p:nvPr/>
        </p:nvSpPr>
        <p:spPr>
          <a:xfrm>
            <a:off x="722667" y="6091907"/>
            <a:ext cx="74964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By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User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BruceBlaus - Own work, CC BY 3.0, 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https://commons.wikimedia.org/w/index.php?curid=28761830</a:t>
            </a:r>
            <a:r>
              <a:rPr lang="en-US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0063AB69-DBE3-324A-A038-EAA37383547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13" y="1108840"/>
            <a:ext cx="7685087" cy="4955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11">
            <a:extLst>
              <a:ext uri="{FF2B5EF4-FFF2-40B4-BE49-F238E27FC236}">
                <a16:creationId xmlns:a16="http://schemas.microsoft.com/office/drawing/2014/main" id="{59F5D826-5E57-5047-A52A-0DD88FFFE50E}"/>
              </a:ext>
            </a:extLst>
          </p:cNvPr>
          <p:cNvSpPr txBox="1"/>
          <p:nvPr/>
        </p:nvSpPr>
        <p:spPr>
          <a:xfrm>
            <a:off x="3790918" y="1272608"/>
            <a:ext cx="713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突触</a:t>
            </a:r>
          </a:p>
        </p:txBody>
      </p:sp>
      <p:sp>
        <p:nvSpPr>
          <p:cNvPr id="8" name="文本框 12">
            <a:extLst>
              <a:ext uri="{FF2B5EF4-FFF2-40B4-BE49-F238E27FC236}">
                <a16:creationId xmlns:a16="http://schemas.microsoft.com/office/drawing/2014/main" id="{B95E6348-EEE7-114E-8FA0-A308CC9BF43A}"/>
              </a:ext>
            </a:extLst>
          </p:cNvPr>
          <p:cNvSpPr txBox="1"/>
          <p:nvPr/>
        </p:nvSpPr>
        <p:spPr>
          <a:xfrm>
            <a:off x="1150461" y="5251032"/>
            <a:ext cx="8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线粒体</a:t>
            </a:r>
          </a:p>
        </p:txBody>
      </p:sp>
      <p:sp>
        <p:nvSpPr>
          <p:cNvPr id="9" name="文本框 14">
            <a:extLst>
              <a:ext uri="{FF2B5EF4-FFF2-40B4-BE49-F238E27FC236}">
                <a16:creationId xmlns:a16="http://schemas.microsoft.com/office/drawing/2014/main" id="{803A4D85-80BC-0341-BFD3-3E8B62514BF0}"/>
              </a:ext>
            </a:extLst>
          </p:cNvPr>
          <p:cNvSpPr txBox="1"/>
          <p:nvPr/>
        </p:nvSpPr>
        <p:spPr>
          <a:xfrm>
            <a:off x="3165362" y="4678574"/>
            <a:ext cx="713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Arial" panose="020B0604020202020204" pitchFamily="34" charset="0"/>
              </a:rPr>
              <a:t>树突</a:t>
            </a:r>
            <a:endParaRPr lang="zh-CN" altLang="en-US" b="1" dirty="0"/>
          </a:p>
        </p:txBody>
      </p:sp>
      <p:sp>
        <p:nvSpPr>
          <p:cNvPr id="10" name="文本框 16">
            <a:extLst>
              <a:ext uri="{FF2B5EF4-FFF2-40B4-BE49-F238E27FC236}">
                <a16:creationId xmlns:a16="http://schemas.microsoft.com/office/drawing/2014/main" id="{12688C64-07C1-0A4C-935A-360CFA9C392B}"/>
              </a:ext>
            </a:extLst>
          </p:cNvPr>
          <p:cNvSpPr txBox="1"/>
          <p:nvPr/>
        </p:nvSpPr>
        <p:spPr>
          <a:xfrm>
            <a:off x="3280556" y="3758825"/>
            <a:ext cx="116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Arial" panose="020B0604020202020204" pitchFamily="34" charset="0"/>
              </a:rPr>
              <a:t>高尔基体</a:t>
            </a:r>
            <a:endParaRPr lang="zh-CN" altLang="en-US" b="1" dirty="0"/>
          </a:p>
        </p:txBody>
      </p:sp>
      <p:sp>
        <p:nvSpPr>
          <p:cNvPr id="11" name="文本框 20">
            <a:extLst>
              <a:ext uri="{FF2B5EF4-FFF2-40B4-BE49-F238E27FC236}">
                <a16:creationId xmlns:a16="http://schemas.microsoft.com/office/drawing/2014/main" id="{856F5822-B03E-F140-9372-331CB5F77AEF}"/>
              </a:ext>
            </a:extLst>
          </p:cNvPr>
          <p:cNvSpPr txBox="1"/>
          <p:nvPr/>
        </p:nvSpPr>
        <p:spPr>
          <a:xfrm>
            <a:off x="3433926" y="2916566"/>
            <a:ext cx="7139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轴突</a:t>
            </a:r>
          </a:p>
        </p:txBody>
      </p:sp>
      <p:sp>
        <p:nvSpPr>
          <p:cNvPr id="12" name="文本框 22">
            <a:extLst>
              <a:ext uri="{FF2B5EF4-FFF2-40B4-BE49-F238E27FC236}">
                <a16:creationId xmlns:a16="http://schemas.microsoft.com/office/drawing/2014/main" id="{EC399371-D55D-9F42-9AB3-E14AD2C06FEA}"/>
              </a:ext>
            </a:extLst>
          </p:cNvPr>
          <p:cNvSpPr txBox="1"/>
          <p:nvPr/>
        </p:nvSpPr>
        <p:spPr>
          <a:xfrm>
            <a:off x="6272855" y="3421269"/>
            <a:ext cx="13402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Arial" panose="020B0604020202020204" pitchFamily="34" charset="0"/>
              </a:rPr>
              <a:t>神经突触节</a:t>
            </a:r>
            <a:endParaRPr lang="zh-CN" altLang="en-US" b="1" dirty="0"/>
          </a:p>
        </p:txBody>
      </p:sp>
      <p:sp>
        <p:nvSpPr>
          <p:cNvPr id="13" name="文本框 24">
            <a:extLst>
              <a:ext uri="{FF2B5EF4-FFF2-40B4-BE49-F238E27FC236}">
                <a16:creationId xmlns:a16="http://schemas.microsoft.com/office/drawing/2014/main" id="{FF11E383-866B-5D45-9679-DBA37CD561AE}"/>
              </a:ext>
            </a:extLst>
          </p:cNvPr>
          <p:cNvSpPr txBox="1"/>
          <p:nvPr/>
        </p:nvSpPr>
        <p:spPr>
          <a:xfrm>
            <a:off x="5491563" y="1230649"/>
            <a:ext cx="9725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Arial" panose="020B0604020202020204" pitchFamily="34" charset="0"/>
              </a:rPr>
              <a:t>终树突</a:t>
            </a:r>
            <a:endParaRPr lang="zh-CN" altLang="en-US" b="1" dirty="0"/>
          </a:p>
        </p:txBody>
      </p:sp>
      <p:pic>
        <p:nvPicPr>
          <p:cNvPr id="14" name="Picture 10" descr="Tracing the footsteps of AI. Understanding the journey of modern AI… | by  Kaustubh Maske Patil | Towards Data Science">
            <a:extLst>
              <a:ext uri="{FF2B5EF4-FFF2-40B4-BE49-F238E27FC236}">
                <a16:creationId xmlns:a16="http://schemas.microsoft.com/office/drawing/2014/main" id="{9F411F85-C145-6B43-8A11-0F6F7AD722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1542" y="1427272"/>
            <a:ext cx="3279473" cy="1844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文本框 23">
            <a:extLst>
              <a:ext uri="{FF2B5EF4-FFF2-40B4-BE49-F238E27FC236}">
                <a16:creationId xmlns:a16="http://schemas.microsoft.com/office/drawing/2014/main" id="{A4964777-EEB6-CE43-9E8B-13757D11C177}"/>
              </a:ext>
            </a:extLst>
          </p:cNvPr>
          <p:cNvSpPr txBox="1"/>
          <p:nvPr/>
        </p:nvSpPr>
        <p:spPr>
          <a:xfrm>
            <a:off x="8415034" y="3880264"/>
            <a:ext cx="351249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First mathematical neuron:</a:t>
            </a:r>
            <a:r>
              <a:rPr lang="zh-CN" altLang="en-US" b="1" dirty="0"/>
              <a:t> 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yriad Pro"/>
              </a:rPr>
              <a:t>In 1943, Warren S. McCulloch, a neuroscientist, and Walter Pitts, a logician, published "</a:t>
            </a:r>
            <a:r>
              <a:rPr lang="en-US" altLang="zh-CN" i="1" dirty="0">
                <a:solidFill>
                  <a:srgbClr val="000000"/>
                </a:solidFill>
                <a:effectLst/>
                <a:latin typeface="Myriad Pro"/>
              </a:rPr>
              <a:t>A logical calculus of the ideas immanent in nervous activity</a:t>
            </a:r>
            <a:r>
              <a:rPr lang="en-US" altLang="zh-CN" b="0" i="0" dirty="0">
                <a:solidFill>
                  <a:srgbClr val="000000"/>
                </a:solidFill>
                <a:effectLst/>
                <a:latin typeface="Myriad Pro"/>
              </a:rPr>
              <a:t>" in the Bulletin of Mathematical Biophysics.</a:t>
            </a:r>
            <a:endParaRPr lang="zh-CN" altLang="en-US" dirty="0"/>
          </a:p>
        </p:txBody>
      </p:sp>
      <p:sp>
        <p:nvSpPr>
          <p:cNvPr id="15" name="文本框 11">
            <a:extLst>
              <a:ext uri="{FF2B5EF4-FFF2-40B4-BE49-F238E27FC236}">
                <a16:creationId xmlns:a16="http://schemas.microsoft.com/office/drawing/2014/main" id="{613B15A9-9E21-184D-8BE3-F6D108A918BA}"/>
              </a:ext>
            </a:extLst>
          </p:cNvPr>
          <p:cNvSpPr txBox="1"/>
          <p:nvPr/>
        </p:nvSpPr>
        <p:spPr>
          <a:xfrm>
            <a:off x="1682696" y="1040819"/>
            <a:ext cx="8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细胞体</a:t>
            </a:r>
          </a:p>
        </p:txBody>
      </p:sp>
      <p:sp>
        <p:nvSpPr>
          <p:cNvPr id="17" name="文本框 11">
            <a:extLst>
              <a:ext uri="{FF2B5EF4-FFF2-40B4-BE49-F238E27FC236}">
                <a16:creationId xmlns:a16="http://schemas.microsoft.com/office/drawing/2014/main" id="{05E7C25C-CC64-F149-8CB1-614D4E82A425}"/>
              </a:ext>
            </a:extLst>
          </p:cNvPr>
          <p:cNvSpPr txBox="1"/>
          <p:nvPr/>
        </p:nvSpPr>
        <p:spPr>
          <a:xfrm>
            <a:off x="722667" y="2240085"/>
            <a:ext cx="8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细胞核</a:t>
            </a:r>
          </a:p>
        </p:txBody>
      </p:sp>
      <p:sp>
        <p:nvSpPr>
          <p:cNvPr id="18" name="文本框 12">
            <a:extLst>
              <a:ext uri="{FF2B5EF4-FFF2-40B4-BE49-F238E27FC236}">
                <a16:creationId xmlns:a16="http://schemas.microsoft.com/office/drawing/2014/main" id="{694BC796-3D8B-2243-AEC2-2B3BD79505C7}"/>
              </a:ext>
            </a:extLst>
          </p:cNvPr>
          <p:cNvSpPr txBox="1"/>
          <p:nvPr/>
        </p:nvSpPr>
        <p:spPr>
          <a:xfrm>
            <a:off x="896956" y="3997781"/>
            <a:ext cx="8997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/>
              <a:t>内质网</a:t>
            </a:r>
          </a:p>
        </p:txBody>
      </p:sp>
      <p:sp>
        <p:nvSpPr>
          <p:cNvPr id="19" name="文本框 14">
            <a:extLst>
              <a:ext uri="{FF2B5EF4-FFF2-40B4-BE49-F238E27FC236}">
                <a16:creationId xmlns:a16="http://schemas.microsoft.com/office/drawing/2014/main" id="{294CA275-2FC5-A241-ABA9-A5DCDB49EB26}"/>
              </a:ext>
            </a:extLst>
          </p:cNvPr>
          <p:cNvSpPr txBox="1"/>
          <p:nvPr/>
        </p:nvSpPr>
        <p:spPr>
          <a:xfrm>
            <a:off x="3449695" y="5251032"/>
            <a:ext cx="1164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i="0" dirty="0">
                <a:effectLst/>
                <a:latin typeface="Arial" panose="020B0604020202020204" pitchFamily="34" charset="0"/>
              </a:rPr>
              <a:t>树突分支</a:t>
            </a:r>
            <a:endParaRPr lang="zh-CN" altLang="en-US" b="1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0C58D6B-6143-BB4C-8CA7-75FE9485E2E9}"/>
              </a:ext>
            </a:extLst>
          </p:cNvPr>
          <p:cNvSpPr txBox="1"/>
          <p:nvPr/>
        </p:nvSpPr>
        <p:spPr>
          <a:xfrm>
            <a:off x="9215684" y="6032955"/>
            <a:ext cx="225364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600" b="1" i="0" dirty="0">
                <a:solidFill>
                  <a:srgbClr val="292929"/>
                </a:solidFill>
                <a:effectLst/>
                <a:latin typeface="sohne"/>
              </a:rPr>
              <a:t>McCulloch-Pitts Neuron</a:t>
            </a:r>
          </a:p>
        </p:txBody>
      </p:sp>
    </p:spTree>
    <p:extLst>
      <p:ext uri="{BB962C8B-B14F-4D97-AF65-F5344CB8AC3E}">
        <p14:creationId xmlns:p14="http://schemas.microsoft.com/office/powerpoint/2010/main" val="307935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6" grpId="0"/>
      <p:bldP spid="15" grpId="0"/>
      <p:bldP spid="17" grpId="0"/>
      <p:bldP spid="18" grpId="0"/>
      <p:bldP spid="19" grpId="0"/>
      <p:bldP spid="2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B33B1A-DD37-4D1C-A91E-EFF25E544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Classification: Sentiment Analysis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63B026-0874-466B-884A-DAC50275A6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660" y="1032180"/>
            <a:ext cx="9974792" cy="2658946"/>
          </a:xfrm>
        </p:spPr>
        <p:txBody>
          <a:bodyPr>
            <a:noAutofit/>
          </a:bodyPr>
          <a:lstStyle/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We could do exactly what we did with logistic regression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Input layer are features as before</a:t>
            </a:r>
          </a:p>
          <a:p>
            <a:pPr>
              <a:spcBef>
                <a:spcPts val="400"/>
              </a:spcBef>
              <a:spcAft>
                <a:spcPts val="600"/>
              </a:spcAft>
            </a:pPr>
            <a:r>
              <a:rPr lang="en-US" altLang="zh-CN" dirty="0"/>
              <a:t>Output layer is 0 or 1</a:t>
            </a:r>
          </a:p>
          <a:p>
            <a:pPr>
              <a:spcAft>
                <a:spcPts val="2400"/>
              </a:spcAft>
            </a:pP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6B08B4C-34A7-4CCF-8FDE-FB43EDE68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30</a:t>
            </a:fld>
            <a:endParaRPr lang="zh-CN" altLang="en-US"/>
          </a:p>
        </p:txBody>
      </p:sp>
      <p:grpSp>
        <p:nvGrpSpPr>
          <p:cNvPr id="5" name="Group 41">
            <a:extLst>
              <a:ext uri="{FF2B5EF4-FFF2-40B4-BE49-F238E27FC236}">
                <a16:creationId xmlns:a16="http://schemas.microsoft.com/office/drawing/2014/main" id="{CC758383-350F-4417-BA34-DDEABAAD54AE}"/>
              </a:ext>
            </a:extLst>
          </p:cNvPr>
          <p:cNvGrpSpPr/>
          <p:nvPr/>
        </p:nvGrpSpPr>
        <p:grpSpPr>
          <a:xfrm>
            <a:off x="8255262" y="2478191"/>
            <a:ext cx="3489896" cy="2388215"/>
            <a:chOff x="2057398" y="1094195"/>
            <a:chExt cx="5474068" cy="4145897"/>
          </a:xfrm>
        </p:grpSpPr>
        <p:sp>
          <p:nvSpPr>
            <p:cNvPr id="6" name="Oval 6">
              <a:extLst>
                <a:ext uri="{FF2B5EF4-FFF2-40B4-BE49-F238E27FC236}">
                  <a16:creationId xmlns:a16="http://schemas.microsoft.com/office/drawing/2014/main" id="{D32D313F-CA54-4CE8-A64A-33ADF1B049A4}"/>
                </a:ext>
              </a:extLst>
            </p:cNvPr>
            <p:cNvSpPr/>
            <p:nvPr/>
          </p:nvSpPr>
          <p:spPr bwMode="auto">
            <a:xfrm>
              <a:off x="3581401" y="2724150"/>
              <a:ext cx="381001" cy="826450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p:sp>
          <p:nvSpPr>
            <p:cNvPr id="7" name="Oval 7">
              <a:extLst>
                <a:ext uri="{FF2B5EF4-FFF2-40B4-BE49-F238E27FC236}">
                  <a16:creationId xmlns:a16="http://schemas.microsoft.com/office/drawing/2014/main" id="{E9392E05-D78D-46C7-B5BA-65DD361D07D2}"/>
                </a:ext>
              </a:extLst>
            </p:cNvPr>
            <p:cNvSpPr/>
            <p:nvPr/>
          </p:nvSpPr>
          <p:spPr bwMode="auto">
            <a:xfrm>
              <a:off x="3429000" y="2541993"/>
              <a:ext cx="749666" cy="826450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" name="Oval 8">
                  <a:extLst>
                    <a:ext uri="{FF2B5EF4-FFF2-40B4-BE49-F238E27FC236}">
                      <a16:creationId xmlns:a16="http://schemas.microsoft.com/office/drawing/2014/main" id="{D109D1F2-B286-470E-A26B-558532D2795C}"/>
                    </a:ext>
                  </a:extLst>
                </p:cNvPr>
                <p:cNvSpPr/>
                <p:nvPr/>
              </p:nvSpPr>
              <p:spPr bwMode="auto">
                <a:xfrm>
                  <a:off x="4267202" y="1094195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8" name="Oval 8">
                  <a:extLst>
                    <a:ext uri="{FF2B5EF4-FFF2-40B4-BE49-F238E27FC236}">
                      <a16:creationId xmlns:a16="http://schemas.microsoft.com/office/drawing/2014/main" id="{D109D1F2-B286-470E-A26B-558532D2795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67202" y="1094195"/>
                  <a:ext cx="749665" cy="826450"/>
                </a:xfrm>
                <a:prstGeom prst="ellipse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9" name="Oval 9">
              <a:extLst>
                <a:ext uri="{FF2B5EF4-FFF2-40B4-BE49-F238E27FC236}">
                  <a16:creationId xmlns:a16="http://schemas.microsoft.com/office/drawing/2014/main" id="{FB5B5117-422F-47BB-8BAC-5DE682D0C9AB}"/>
                </a:ext>
              </a:extLst>
            </p:cNvPr>
            <p:cNvSpPr/>
            <p:nvPr/>
          </p:nvSpPr>
          <p:spPr bwMode="auto">
            <a:xfrm>
              <a:off x="5105397" y="2541993"/>
              <a:ext cx="749666" cy="826450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p:sp>
          <p:nvSpPr>
            <p:cNvPr id="10" name="Oval 10">
              <a:extLst>
                <a:ext uri="{FF2B5EF4-FFF2-40B4-BE49-F238E27FC236}">
                  <a16:creationId xmlns:a16="http://schemas.microsoft.com/office/drawing/2014/main" id="{76E9DEBF-8822-40CF-9EBA-DE6ED51E688A}"/>
                </a:ext>
              </a:extLst>
            </p:cNvPr>
            <p:cNvSpPr/>
            <p:nvPr/>
          </p:nvSpPr>
          <p:spPr bwMode="auto">
            <a:xfrm>
              <a:off x="4267202" y="2541993"/>
              <a:ext cx="749666" cy="826450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p:cxnSp>
          <p:nvCxnSpPr>
            <p:cNvPr id="11" name="Straight Arrow Connector 11">
              <a:extLst>
                <a:ext uri="{FF2B5EF4-FFF2-40B4-BE49-F238E27FC236}">
                  <a16:creationId xmlns:a16="http://schemas.microsoft.com/office/drawing/2014/main" id="{7AFA76CB-BFD2-4C13-B34B-E0DD479F9FB6}"/>
                </a:ext>
              </a:extLst>
            </p:cNvPr>
            <p:cNvCxnSpPr>
              <a:cxnSpLocks/>
              <a:stCxn id="7" idx="0"/>
              <a:endCxn id="8" idx="3"/>
            </p:cNvCxnSpPr>
            <p:nvPr/>
          </p:nvCxnSpPr>
          <p:spPr bwMode="auto">
            <a:xfrm flipV="1">
              <a:off x="3803833" y="1799614"/>
              <a:ext cx="573155" cy="742379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12" name="Straight Arrow Connector 12">
              <a:extLst>
                <a:ext uri="{FF2B5EF4-FFF2-40B4-BE49-F238E27FC236}">
                  <a16:creationId xmlns:a16="http://schemas.microsoft.com/office/drawing/2014/main" id="{22A311F8-7C47-4707-BEDA-75685F04C25C}"/>
                </a:ext>
              </a:extLst>
            </p:cNvPr>
            <p:cNvCxnSpPr>
              <a:cxnSpLocks/>
              <a:stCxn id="10" idx="0"/>
              <a:endCxn id="8" idx="4"/>
            </p:cNvCxnSpPr>
            <p:nvPr/>
          </p:nvCxnSpPr>
          <p:spPr bwMode="auto">
            <a:xfrm flipV="1">
              <a:off x="4642035" y="1920645"/>
              <a:ext cx="0" cy="6213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3" name="Straight Arrow Connector 13">
              <a:extLst>
                <a:ext uri="{FF2B5EF4-FFF2-40B4-BE49-F238E27FC236}">
                  <a16:creationId xmlns:a16="http://schemas.microsoft.com/office/drawing/2014/main" id="{12521C32-C005-45C1-9B09-42DA77FBCFE8}"/>
                </a:ext>
              </a:extLst>
            </p:cNvPr>
            <p:cNvCxnSpPr>
              <a:cxnSpLocks/>
              <a:stCxn id="9" idx="0"/>
              <a:endCxn id="8" idx="4"/>
            </p:cNvCxnSpPr>
            <p:nvPr/>
          </p:nvCxnSpPr>
          <p:spPr bwMode="auto">
            <a:xfrm flipH="1" flipV="1">
              <a:off x="4642035" y="1920645"/>
              <a:ext cx="838194" cy="6213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14" name="Straight Arrow Connector 14">
              <a:extLst>
                <a:ext uri="{FF2B5EF4-FFF2-40B4-BE49-F238E27FC236}">
                  <a16:creationId xmlns:a16="http://schemas.microsoft.com/office/drawing/2014/main" id="{C2D184BD-92FC-4C97-9132-8D6EB313B68E}"/>
                </a:ext>
              </a:extLst>
            </p:cNvPr>
            <p:cNvCxnSpPr>
              <a:cxnSpLocks/>
              <a:stCxn id="7" idx="7"/>
              <a:endCxn id="8" idx="4"/>
            </p:cNvCxnSpPr>
            <p:nvPr/>
          </p:nvCxnSpPr>
          <p:spPr bwMode="auto">
            <a:xfrm flipV="1">
              <a:off x="4068880" y="1920645"/>
              <a:ext cx="573155" cy="74237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6" name="Oval 16">
                  <a:extLst>
                    <a:ext uri="{FF2B5EF4-FFF2-40B4-BE49-F238E27FC236}">
                      <a16:creationId xmlns:a16="http://schemas.microsoft.com/office/drawing/2014/main" id="{8FAE49AF-0CC9-4C23-ADE6-22F24F285EFA}"/>
                    </a:ext>
                  </a:extLst>
                </p:cNvPr>
                <p:cNvSpPr/>
                <p:nvPr/>
              </p:nvSpPr>
              <p:spPr bwMode="auto">
                <a:xfrm>
                  <a:off x="2057400" y="4370796"/>
                  <a:ext cx="749666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16" name="Oval 16">
                  <a:extLst>
                    <a:ext uri="{FF2B5EF4-FFF2-40B4-BE49-F238E27FC236}">
                      <a16:creationId xmlns:a16="http://schemas.microsoft.com/office/drawing/2014/main" id="{8FAE49AF-0CC9-4C23-ADE6-22F24F285EF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57400" y="4370796"/>
                  <a:ext cx="749666" cy="826450"/>
                </a:xfrm>
                <a:prstGeom prst="ellipse">
                  <a:avLst/>
                </a:prstGeom>
                <a:blipFill>
                  <a:blip r:embed="rId4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Oval 17">
                  <a:extLst>
                    <a:ext uri="{FF2B5EF4-FFF2-40B4-BE49-F238E27FC236}">
                      <a16:creationId xmlns:a16="http://schemas.microsoft.com/office/drawing/2014/main" id="{2C3E3B17-BBAA-46DE-9E21-B81F67511D5B}"/>
                    </a:ext>
                  </a:extLst>
                </p:cNvPr>
                <p:cNvSpPr/>
                <p:nvPr/>
              </p:nvSpPr>
              <p:spPr bwMode="auto">
                <a:xfrm>
                  <a:off x="5191234" y="4370796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17" name="Oval 17">
                  <a:extLst>
                    <a:ext uri="{FF2B5EF4-FFF2-40B4-BE49-F238E27FC236}">
                      <a16:creationId xmlns:a16="http://schemas.microsoft.com/office/drawing/2014/main" id="{2C3E3B17-BBAA-46DE-9E21-B81F67511D5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191234" y="4370796"/>
                  <a:ext cx="749665" cy="826450"/>
                </a:xfrm>
                <a:prstGeom prst="ellipse">
                  <a:avLst/>
                </a:prstGeom>
                <a:blipFill>
                  <a:blip r:embed="rId5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Oval 18">
                  <a:extLst>
                    <a:ext uri="{FF2B5EF4-FFF2-40B4-BE49-F238E27FC236}">
                      <a16:creationId xmlns:a16="http://schemas.microsoft.com/office/drawing/2014/main" id="{6FDC422E-538B-4520-AD80-831856B425E3}"/>
                    </a:ext>
                  </a:extLst>
                </p:cNvPr>
                <p:cNvSpPr/>
                <p:nvPr/>
              </p:nvSpPr>
              <p:spPr bwMode="auto">
                <a:xfrm>
                  <a:off x="4152901" y="4370796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18" name="Oval 18">
                  <a:extLst>
                    <a:ext uri="{FF2B5EF4-FFF2-40B4-BE49-F238E27FC236}">
                      <a16:creationId xmlns:a16="http://schemas.microsoft.com/office/drawing/2014/main" id="{6FDC422E-538B-4520-AD80-831856B425E3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152901" y="4370796"/>
                  <a:ext cx="749665" cy="826450"/>
                </a:xfrm>
                <a:prstGeom prst="ellipse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9" name="Oval 19">
                  <a:extLst>
                    <a:ext uri="{FF2B5EF4-FFF2-40B4-BE49-F238E27FC236}">
                      <a16:creationId xmlns:a16="http://schemas.microsoft.com/office/drawing/2014/main" id="{3F5D266B-CD8F-4E6B-91D7-CEE1301D34EE}"/>
                    </a:ext>
                  </a:extLst>
                </p:cNvPr>
                <p:cNvSpPr/>
                <p:nvPr/>
              </p:nvSpPr>
              <p:spPr bwMode="auto">
                <a:xfrm>
                  <a:off x="3098434" y="4370796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19" name="Oval 19">
                  <a:extLst>
                    <a:ext uri="{FF2B5EF4-FFF2-40B4-BE49-F238E27FC236}">
                      <a16:creationId xmlns:a16="http://schemas.microsoft.com/office/drawing/2014/main" id="{3F5D266B-CD8F-4E6B-91D7-CEE1301D34EE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098434" y="4370796"/>
                  <a:ext cx="749665" cy="826450"/>
                </a:xfrm>
                <a:prstGeom prst="ellipse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en-CN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0" name="Straight Arrow Connector 20">
              <a:extLst>
                <a:ext uri="{FF2B5EF4-FFF2-40B4-BE49-F238E27FC236}">
                  <a16:creationId xmlns:a16="http://schemas.microsoft.com/office/drawing/2014/main" id="{D81AF4F4-6CFA-44F2-9DC0-F268DADAC935}"/>
                </a:ext>
              </a:extLst>
            </p:cNvPr>
            <p:cNvCxnSpPr>
              <a:cxnSpLocks/>
              <a:stCxn id="16" idx="0"/>
            </p:cNvCxnSpPr>
            <p:nvPr/>
          </p:nvCxnSpPr>
          <p:spPr bwMode="auto">
            <a:xfrm flipV="1">
              <a:off x="2432234" y="3049367"/>
              <a:ext cx="2271756" cy="1321429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1" name="Straight Arrow Connector 21">
              <a:extLst>
                <a:ext uri="{FF2B5EF4-FFF2-40B4-BE49-F238E27FC236}">
                  <a16:creationId xmlns:a16="http://schemas.microsoft.com/office/drawing/2014/main" id="{451503AD-6B41-42A7-A4A1-48EC115D5F03}"/>
                </a:ext>
              </a:extLst>
            </p:cNvPr>
            <p:cNvCxnSpPr>
              <a:cxnSpLocks/>
              <a:stCxn id="19" idx="0"/>
              <a:endCxn id="7" idx="4"/>
            </p:cNvCxnSpPr>
            <p:nvPr/>
          </p:nvCxnSpPr>
          <p:spPr bwMode="auto">
            <a:xfrm flipV="1">
              <a:off x="3473266" y="3368444"/>
              <a:ext cx="330567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2" name="Straight Arrow Connector 22">
              <a:extLst>
                <a:ext uri="{FF2B5EF4-FFF2-40B4-BE49-F238E27FC236}">
                  <a16:creationId xmlns:a16="http://schemas.microsoft.com/office/drawing/2014/main" id="{74F2A2A0-7E88-4EA8-9EF7-B88828DF71F0}"/>
                </a:ext>
              </a:extLst>
            </p:cNvPr>
            <p:cNvCxnSpPr>
              <a:cxnSpLocks/>
              <a:stCxn id="18" idx="0"/>
              <a:endCxn id="7" idx="4"/>
            </p:cNvCxnSpPr>
            <p:nvPr/>
          </p:nvCxnSpPr>
          <p:spPr bwMode="auto">
            <a:xfrm flipH="1" flipV="1">
              <a:off x="3803833" y="3368444"/>
              <a:ext cx="723900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3" name="Straight Arrow Connector 23">
              <a:extLst>
                <a:ext uri="{FF2B5EF4-FFF2-40B4-BE49-F238E27FC236}">
                  <a16:creationId xmlns:a16="http://schemas.microsoft.com/office/drawing/2014/main" id="{C1D204E8-B828-4D7B-849D-316F4C4B4D78}"/>
                </a:ext>
              </a:extLst>
            </p:cNvPr>
            <p:cNvCxnSpPr>
              <a:cxnSpLocks/>
              <a:stCxn id="17" idx="0"/>
              <a:endCxn id="7" idx="4"/>
            </p:cNvCxnSpPr>
            <p:nvPr/>
          </p:nvCxnSpPr>
          <p:spPr bwMode="auto">
            <a:xfrm flipH="1" flipV="1">
              <a:off x="3803833" y="3368444"/>
              <a:ext cx="1762233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4" name="Straight Arrow Connector 24">
              <a:extLst>
                <a:ext uri="{FF2B5EF4-FFF2-40B4-BE49-F238E27FC236}">
                  <a16:creationId xmlns:a16="http://schemas.microsoft.com/office/drawing/2014/main" id="{F6BCB020-3E9C-42B1-A9BD-D9D7C007BAB4}"/>
                </a:ext>
              </a:extLst>
            </p:cNvPr>
            <p:cNvCxnSpPr>
              <a:cxnSpLocks/>
              <a:stCxn id="16" idx="7"/>
              <a:endCxn id="7" idx="4"/>
            </p:cNvCxnSpPr>
            <p:nvPr/>
          </p:nvCxnSpPr>
          <p:spPr bwMode="auto">
            <a:xfrm flipV="1">
              <a:off x="2697281" y="3368444"/>
              <a:ext cx="1106553" cy="1123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Oval 25">
                  <a:extLst>
                    <a:ext uri="{FF2B5EF4-FFF2-40B4-BE49-F238E27FC236}">
                      <a16:creationId xmlns:a16="http://schemas.microsoft.com/office/drawing/2014/main" id="{17E16DA6-25D7-4788-B051-1F6150E6D31C}"/>
                    </a:ext>
                  </a:extLst>
                </p:cNvPr>
                <p:cNvSpPr/>
                <p:nvPr/>
              </p:nvSpPr>
              <p:spPr bwMode="auto">
                <a:xfrm>
                  <a:off x="6781800" y="4413642"/>
                  <a:ext cx="749666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25" name="Oval 25">
                  <a:extLst>
                    <a:ext uri="{FF2B5EF4-FFF2-40B4-BE49-F238E27FC236}">
                      <a16:creationId xmlns:a16="http://schemas.microsoft.com/office/drawing/2014/main" id="{17E16DA6-25D7-4788-B051-1F6150E6D31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6781800" y="4413642"/>
                  <a:ext cx="749666" cy="826450"/>
                </a:xfrm>
                <a:prstGeom prst="ellipse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6" name="Straight Arrow Connector 26">
              <a:extLst>
                <a:ext uri="{FF2B5EF4-FFF2-40B4-BE49-F238E27FC236}">
                  <a16:creationId xmlns:a16="http://schemas.microsoft.com/office/drawing/2014/main" id="{46AEBEE3-FB3E-4AA0-B677-E672976013CB}"/>
                </a:ext>
              </a:extLst>
            </p:cNvPr>
            <p:cNvCxnSpPr>
              <a:cxnSpLocks/>
              <a:stCxn id="25" idx="0"/>
              <a:endCxn id="7" idx="4"/>
            </p:cNvCxnSpPr>
            <p:nvPr/>
          </p:nvCxnSpPr>
          <p:spPr bwMode="auto">
            <a:xfrm flipH="1" flipV="1">
              <a:off x="3803834" y="3368444"/>
              <a:ext cx="3352800" cy="10451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7" name="Straight Arrow Connector 27">
              <a:extLst>
                <a:ext uri="{FF2B5EF4-FFF2-40B4-BE49-F238E27FC236}">
                  <a16:creationId xmlns:a16="http://schemas.microsoft.com/office/drawing/2014/main" id="{26C3F9BD-44D3-4F9A-B369-AD409C93B62B}"/>
                </a:ext>
              </a:extLst>
            </p:cNvPr>
            <p:cNvCxnSpPr>
              <a:cxnSpLocks/>
              <a:stCxn id="16" idx="7"/>
              <a:endCxn id="10" idx="4"/>
            </p:cNvCxnSpPr>
            <p:nvPr/>
          </p:nvCxnSpPr>
          <p:spPr bwMode="auto">
            <a:xfrm flipV="1">
              <a:off x="2697281" y="3368444"/>
              <a:ext cx="1944755" cy="1123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8" name="Straight Arrow Connector 28">
              <a:extLst>
                <a:ext uri="{FF2B5EF4-FFF2-40B4-BE49-F238E27FC236}">
                  <a16:creationId xmlns:a16="http://schemas.microsoft.com/office/drawing/2014/main" id="{D73C872A-8CFB-414E-8BBB-92FCFE2CC06C}"/>
                </a:ext>
              </a:extLst>
            </p:cNvPr>
            <p:cNvCxnSpPr>
              <a:cxnSpLocks/>
              <a:stCxn id="16" idx="7"/>
              <a:endCxn id="9" idx="4"/>
            </p:cNvCxnSpPr>
            <p:nvPr/>
          </p:nvCxnSpPr>
          <p:spPr bwMode="auto">
            <a:xfrm flipV="1">
              <a:off x="2697281" y="3368444"/>
              <a:ext cx="2782951" cy="1123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29" name="Straight Arrow Connector 29">
              <a:extLst>
                <a:ext uri="{FF2B5EF4-FFF2-40B4-BE49-F238E27FC236}">
                  <a16:creationId xmlns:a16="http://schemas.microsoft.com/office/drawing/2014/main" id="{5C16D7E8-FEC6-4CB1-B4FF-80735457534B}"/>
                </a:ext>
              </a:extLst>
            </p:cNvPr>
            <p:cNvCxnSpPr>
              <a:cxnSpLocks/>
              <a:stCxn id="25" idx="0"/>
              <a:endCxn id="9" idx="4"/>
            </p:cNvCxnSpPr>
            <p:nvPr/>
          </p:nvCxnSpPr>
          <p:spPr bwMode="auto">
            <a:xfrm flipH="1" flipV="1">
              <a:off x="5480232" y="3368444"/>
              <a:ext cx="1676402" cy="10451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0" name="Straight Arrow Connector 30">
              <a:extLst>
                <a:ext uri="{FF2B5EF4-FFF2-40B4-BE49-F238E27FC236}">
                  <a16:creationId xmlns:a16="http://schemas.microsoft.com/office/drawing/2014/main" id="{8082130B-3DFC-4592-93DE-741188241A7B}"/>
                </a:ext>
              </a:extLst>
            </p:cNvPr>
            <p:cNvCxnSpPr>
              <a:cxnSpLocks/>
              <a:stCxn id="25" idx="0"/>
              <a:endCxn id="10" idx="4"/>
            </p:cNvCxnSpPr>
            <p:nvPr/>
          </p:nvCxnSpPr>
          <p:spPr bwMode="auto">
            <a:xfrm flipH="1" flipV="1">
              <a:off x="4642036" y="3368444"/>
              <a:ext cx="2514598" cy="104519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1" name="Straight Arrow Connector 31">
              <a:extLst>
                <a:ext uri="{FF2B5EF4-FFF2-40B4-BE49-F238E27FC236}">
                  <a16:creationId xmlns:a16="http://schemas.microsoft.com/office/drawing/2014/main" id="{1AC1B1DB-6748-4318-A964-3636E24AA45A}"/>
                </a:ext>
              </a:extLst>
            </p:cNvPr>
            <p:cNvCxnSpPr>
              <a:cxnSpLocks/>
              <a:stCxn id="17" idx="0"/>
              <a:endCxn id="10" idx="4"/>
            </p:cNvCxnSpPr>
            <p:nvPr/>
          </p:nvCxnSpPr>
          <p:spPr bwMode="auto">
            <a:xfrm flipH="1" flipV="1">
              <a:off x="4642035" y="3368444"/>
              <a:ext cx="924031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2" name="Straight Arrow Connector 32">
              <a:extLst>
                <a:ext uri="{FF2B5EF4-FFF2-40B4-BE49-F238E27FC236}">
                  <a16:creationId xmlns:a16="http://schemas.microsoft.com/office/drawing/2014/main" id="{C20D4721-1A6E-4674-AA4B-6FE6DF49F138}"/>
                </a:ext>
              </a:extLst>
            </p:cNvPr>
            <p:cNvCxnSpPr>
              <a:cxnSpLocks/>
              <a:stCxn id="17" idx="0"/>
              <a:endCxn id="9" idx="4"/>
            </p:cNvCxnSpPr>
            <p:nvPr/>
          </p:nvCxnSpPr>
          <p:spPr bwMode="auto">
            <a:xfrm flipH="1" flipV="1">
              <a:off x="5480229" y="3368444"/>
              <a:ext cx="85837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3" name="Straight Arrow Connector 33">
              <a:extLst>
                <a:ext uri="{FF2B5EF4-FFF2-40B4-BE49-F238E27FC236}">
                  <a16:creationId xmlns:a16="http://schemas.microsoft.com/office/drawing/2014/main" id="{80A4EA92-30F8-42E1-B3B0-3A9D2AC0F3C0}"/>
                </a:ext>
              </a:extLst>
            </p:cNvPr>
            <p:cNvCxnSpPr>
              <a:cxnSpLocks/>
              <a:stCxn id="18" idx="0"/>
              <a:endCxn id="10" idx="4"/>
            </p:cNvCxnSpPr>
            <p:nvPr/>
          </p:nvCxnSpPr>
          <p:spPr bwMode="auto">
            <a:xfrm flipV="1">
              <a:off x="4527733" y="3368444"/>
              <a:ext cx="114302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4" name="Straight Arrow Connector 34">
              <a:extLst>
                <a:ext uri="{FF2B5EF4-FFF2-40B4-BE49-F238E27FC236}">
                  <a16:creationId xmlns:a16="http://schemas.microsoft.com/office/drawing/2014/main" id="{D4E60059-D627-410C-8839-B28407BF153E}"/>
                </a:ext>
              </a:extLst>
            </p:cNvPr>
            <p:cNvCxnSpPr>
              <a:cxnSpLocks/>
              <a:stCxn id="18" idx="0"/>
              <a:endCxn id="9" idx="4"/>
            </p:cNvCxnSpPr>
            <p:nvPr/>
          </p:nvCxnSpPr>
          <p:spPr bwMode="auto">
            <a:xfrm flipV="1">
              <a:off x="4527733" y="3368444"/>
              <a:ext cx="952496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5" name="Straight Arrow Connector 35">
              <a:extLst>
                <a:ext uri="{FF2B5EF4-FFF2-40B4-BE49-F238E27FC236}">
                  <a16:creationId xmlns:a16="http://schemas.microsoft.com/office/drawing/2014/main" id="{152913C6-805D-42BC-9D8C-B5D827476609}"/>
                </a:ext>
              </a:extLst>
            </p:cNvPr>
            <p:cNvCxnSpPr>
              <a:cxnSpLocks/>
              <a:stCxn id="19" idx="0"/>
              <a:endCxn id="10" idx="4"/>
            </p:cNvCxnSpPr>
            <p:nvPr/>
          </p:nvCxnSpPr>
          <p:spPr bwMode="auto">
            <a:xfrm flipV="1">
              <a:off x="3473266" y="3368444"/>
              <a:ext cx="1168769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36" name="Straight Arrow Connector 36">
              <a:extLst>
                <a:ext uri="{FF2B5EF4-FFF2-40B4-BE49-F238E27FC236}">
                  <a16:creationId xmlns:a16="http://schemas.microsoft.com/office/drawing/2014/main" id="{F5E8766E-259A-4F36-8AFF-3F0F4DE923C9}"/>
                </a:ext>
              </a:extLst>
            </p:cNvPr>
            <p:cNvCxnSpPr>
              <a:cxnSpLocks/>
              <a:stCxn id="19" idx="0"/>
              <a:endCxn id="9" idx="4"/>
            </p:cNvCxnSpPr>
            <p:nvPr/>
          </p:nvCxnSpPr>
          <p:spPr bwMode="auto">
            <a:xfrm flipV="1">
              <a:off x="3473266" y="3368444"/>
              <a:ext cx="2006963" cy="100235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37" name="TextBox 37">
              <a:extLst>
                <a:ext uri="{FF2B5EF4-FFF2-40B4-BE49-F238E27FC236}">
                  <a16:creationId xmlns:a16="http://schemas.microsoft.com/office/drawing/2014/main" id="{E60ABB46-7A2C-4389-8EF9-024C31CEBC17}"/>
                </a:ext>
              </a:extLst>
            </p:cNvPr>
            <p:cNvSpPr txBox="1"/>
            <p:nvPr/>
          </p:nvSpPr>
          <p:spPr>
            <a:xfrm>
              <a:off x="3047999" y="1428748"/>
              <a:ext cx="749664" cy="90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U</a:t>
              </a:r>
            </a:p>
          </p:txBody>
        </p:sp>
        <p:sp>
          <p:nvSpPr>
            <p:cNvPr id="38" name="TextBox 38">
              <a:extLst>
                <a:ext uri="{FF2B5EF4-FFF2-40B4-BE49-F238E27FC236}">
                  <a16:creationId xmlns:a16="http://schemas.microsoft.com/office/drawing/2014/main" id="{3F899984-D2CC-45EE-BB13-391B6B3E1216}"/>
                </a:ext>
              </a:extLst>
            </p:cNvPr>
            <p:cNvSpPr txBox="1"/>
            <p:nvPr/>
          </p:nvSpPr>
          <p:spPr>
            <a:xfrm>
              <a:off x="2057398" y="3105151"/>
              <a:ext cx="978268" cy="90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4" name="表格 13">
                <a:extLst>
                  <a:ext uri="{FF2B5EF4-FFF2-40B4-BE49-F238E27FC236}">
                    <a16:creationId xmlns:a16="http://schemas.microsoft.com/office/drawing/2014/main" id="{840756FA-8B00-0848-AE29-F8C0AD501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90506"/>
                  </p:ext>
                </p:extLst>
              </p:nvPr>
            </p:nvGraphicFramePr>
            <p:xfrm>
              <a:off x="757162" y="2969005"/>
              <a:ext cx="7205598" cy="35238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3829">
                      <a:extLst>
                        <a:ext uri="{9D8B030D-6E8A-4147-A177-3AD203B41FA5}">
                          <a16:colId xmlns:a16="http://schemas.microsoft.com/office/drawing/2014/main" val="321230968"/>
                        </a:ext>
                      </a:extLst>
                    </a:gridCol>
                    <a:gridCol w="4424637">
                      <a:extLst>
                        <a:ext uri="{9D8B030D-6E8A-4147-A177-3AD203B41FA5}">
                          <a16:colId xmlns:a16="http://schemas.microsoft.com/office/drawing/2014/main" val="2698598723"/>
                        </a:ext>
                      </a:extLst>
                    </a:gridCol>
                    <a:gridCol w="1467132">
                      <a:extLst>
                        <a:ext uri="{9D8B030D-6E8A-4147-A177-3AD203B41FA5}">
                          <a16:colId xmlns:a16="http://schemas.microsoft.com/office/drawing/2014/main" val="4289135960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Variable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Definition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Value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272178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count(positive lexicon words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sz="2000" dirty="0"/>
                            <a:t>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81558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marL="0" marR="0" lvl="0" indent="0" algn="l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:r>
                            <a:rPr lang="en-US" altLang="zh-CN" sz="2000" dirty="0"/>
                            <a:t>count(negative lexicon words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sz="2000" dirty="0"/>
                            <a:t>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12648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</m:t>
                                      </m:r>
                                      <m:r>
                                        <m:rPr>
                                          <m:nor/>
                                        </m:rPr>
                                        <a:rPr lang="en-US" altLang="zh-CN" sz="2000" b="0" i="0" smtClean="0">
                                          <a:latin typeface="Cambria Math" panose="02040503050406030204" pitchFamily="18" charset="0"/>
                                        </a:rPr>
                                        <m:t>no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doc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otherwise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zh-CN" altLang="en-US" sz="20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38065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count(1st and 2nd pronouns </a:t>
                          </a:r>
                          <a14:m>
                            <m:oMath xmlns:m="http://schemas.openxmlformats.org/officeDocument/2006/math">
                              <m:r>
                                <a:rPr lang="en-US" altLang="zh-CN" sz="2000" i="1" dirty="0" smtClean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</m:oMath>
                          </a14:m>
                          <a:r>
                            <a:rPr lang="en-US" altLang="zh-CN" sz="2000" dirty="0"/>
                            <a:t>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84481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eqArr>
                                    <m:eqArrPr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eqArrPr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1 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if</m:t>
                                      </m:r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 !∈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doc</m:t>
                                      </m:r>
                                    </m:e>
                                    <m:e>
                                      <m: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0 </m:t>
                                      </m:r>
                                      <m:r>
                                        <m:rPr>
                                          <m:sty m:val="p"/>
                                        </m:rPr>
                                        <a:rPr lang="en-US" altLang="zh-CN" sz="2000" b="0" i="1" smtClean="0">
                                          <a:latin typeface="Cambria Math" panose="02040503050406030204" pitchFamily="18" charset="0"/>
                                        </a:rPr>
                                        <m:t>otherwise</m:t>
                                      </m:r>
                                    </m:e>
                                  </m:eqArr>
                                </m:e>
                              </m:d>
                            </m:oMath>
                          </a14:m>
                          <a:r>
                            <a:rPr lang="zh-CN" altLang="en-US" sz="2000" dirty="0"/>
                            <a:t> 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57197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 dirty="0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000" b="0" i="1" dirty="0" smtClean="0"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log(word count of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1800" b="0" i="0" smtClean="0">
                                        <a:latin typeface="Cambria Math" panose="02040503050406030204" pitchFamily="18" charset="0"/>
                                      </a:rPr>
                                      <m:t>ln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1800" b="0" i="1" smtClean="0">
                                            <a:latin typeface="Cambria Math" panose="02040503050406030204" pitchFamily="18" charset="0"/>
                                          </a:rPr>
                                          <m:t>66</m:t>
                                        </m:r>
                                      </m:e>
                                    </m:d>
                                    <m:r>
                                      <a:rPr lang="en-US" altLang="zh-CN" sz="1800" b="0" i="1" smtClean="0">
                                        <a:latin typeface="Cambria Math" panose="02040503050406030204" pitchFamily="18" charset="0"/>
                                      </a:rPr>
                                      <m:t>=4.19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zh-CN" altLang="en-US" sz="18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2370614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4" name="表格 13">
                <a:extLst>
                  <a:ext uri="{FF2B5EF4-FFF2-40B4-BE49-F238E27FC236}">
                    <a16:creationId xmlns:a16="http://schemas.microsoft.com/office/drawing/2014/main" id="{840756FA-8B00-0848-AE29-F8C0AD501B6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93990506"/>
                  </p:ext>
                </p:extLst>
              </p:nvPr>
            </p:nvGraphicFramePr>
            <p:xfrm>
              <a:off x="757162" y="2969005"/>
              <a:ext cx="7205598" cy="352387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313829">
                      <a:extLst>
                        <a:ext uri="{9D8B030D-6E8A-4147-A177-3AD203B41FA5}">
                          <a16:colId xmlns:a16="http://schemas.microsoft.com/office/drawing/2014/main" val="321230968"/>
                        </a:ext>
                      </a:extLst>
                    </a:gridCol>
                    <a:gridCol w="4424637">
                      <a:extLst>
                        <a:ext uri="{9D8B030D-6E8A-4147-A177-3AD203B41FA5}">
                          <a16:colId xmlns:a16="http://schemas.microsoft.com/office/drawing/2014/main" val="2698598723"/>
                        </a:ext>
                      </a:extLst>
                    </a:gridCol>
                    <a:gridCol w="1467132">
                      <a:extLst>
                        <a:ext uri="{9D8B030D-6E8A-4147-A177-3AD203B41FA5}">
                          <a16:colId xmlns:a16="http://schemas.microsoft.com/office/drawing/2014/main" val="4289135960"/>
                        </a:ext>
                      </a:extLst>
                    </a:gridCol>
                  </a:tblGrid>
                  <a:tr h="396240"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Variable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Definition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Value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66272178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t="-181250" r="-449038" b="-10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29885" t="-181250" r="-34195" b="-10687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93381558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t="-290323" r="-449038" b="-10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29885" t="-290323" r="-34195" b="-10032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2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17126487"/>
                      </a:ext>
                    </a:extLst>
                  </a:tr>
                  <a:tr h="771335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t="-198361" r="-449038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29885" t="-198361" r="-34195" b="-4098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1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064380655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t="-568750" r="-449038" b="-68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29885" t="-568750" r="-34195" b="-68125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3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29844816"/>
                      </a:ext>
                    </a:extLst>
                  </a:tr>
                  <a:tr h="771335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t="-350820" r="-449038" b="-2573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29885" t="-350820" r="-34195" b="-25737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000" dirty="0"/>
                            <a:t>0</a:t>
                          </a:r>
                          <a:endParaRPr lang="zh-CN" altLang="en-US" sz="20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891571970"/>
                      </a:ext>
                    </a:extLst>
                  </a:tr>
                  <a:tr h="39624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t="-887097" r="-449038" b="-4064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altLang="zh-CN" sz="2000" dirty="0"/>
                            <a:t>log(word count of doc)</a:t>
                          </a:r>
                          <a:endParaRPr lang="zh-CN" altLang="en-US" sz="20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blipFill>
                          <a:blip r:embed="rId9"/>
                          <a:stretch>
                            <a:fillRect l="-389655" t="-887097" r="-2586" b="-4064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23706149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38259388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6B242A-21E4-4FAF-8115-5BC69A941C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FNNs for simple classification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0CA53D8-A05C-4C0E-8E96-5348E7726B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3805" y="968718"/>
            <a:ext cx="3697817" cy="681037"/>
          </a:xfrm>
        </p:spPr>
        <p:txBody>
          <a:bodyPr/>
          <a:lstStyle/>
          <a:p>
            <a:r>
              <a:rPr lang="en-US" altLang="zh-CN" sz="2800" dirty="0"/>
              <a:t>Logistic Regression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A13491-5E23-4793-A97C-4CA03D8B1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17A57DD7-5B03-4027-9D8A-9ADDCD948FE8}"/>
                  </a:ext>
                </a:extLst>
              </p:cNvPr>
              <p:cNvSpPr/>
              <p:nvPr/>
            </p:nvSpPr>
            <p:spPr bwMode="auto">
              <a:xfrm>
                <a:off x="2278217" y="1556758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2" name="Oval 12">
                <a:extLst>
                  <a:ext uri="{FF2B5EF4-FFF2-40B4-BE49-F238E27FC236}">
                    <a16:creationId xmlns:a16="http://schemas.microsoft.com/office/drawing/2014/main" id="{17A57DD7-5B03-4027-9D8A-9ADDCD948FE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78217" y="1556758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20">
                <a:extLst>
                  <a:ext uri="{FF2B5EF4-FFF2-40B4-BE49-F238E27FC236}">
                    <a16:creationId xmlns:a16="http://schemas.microsoft.com/office/drawing/2014/main" id="{37047390-C585-486B-95C3-1551B9B1F586}"/>
                  </a:ext>
                </a:extLst>
              </p:cNvPr>
              <p:cNvSpPr/>
              <p:nvPr/>
            </p:nvSpPr>
            <p:spPr bwMode="auto">
              <a:xfrm>
                <a:off x="800082" y="3480950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3" name="Oval 20">
                <a:extLst>
                  <a:ext uri="{FF2B5EF4-FFF2-40B4-BE49-F238E27FC236}">
                    <a16:creationId xmlns:a16="http://schemas.microsoft.com/office/drawing/2014/main" id="{37047390-C585-486B-95C3-1551B9B1F58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00082" y="3480950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2">
                <a:extLst>
                  <a:ext uri="{FF2B5EF4-FFF2-40B4-BE49-F238E27FC236}">
                    <a16:creationId xmlns:a16="http://schemas.microsoft.com/office/drawing/2014/main" id="{D920E023-1E07-4B4A-83F2-B0FEF6C0A08D}"/>
                  </a:ext>
                </a:extLst>
              </p:cNvPr>
              <p:cNvSpPr/>
              <p:nvPr/>
            </p:nvSpPr>
            <p:spPr bwMode="auto">
              <a:xfrm>
                <a:off x="3982192" y="3480950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4" name="Oval 22">
                <a:extLst>
                  <a:ext uri="{FF2B5EF4-FFF2-40B4-BE49-F238E27FC236}">
                    <a16:creationId xmlns:a16="http://schemas.microsoft.com/office/drawing/2014/main" id="{D920E023-1E07-4B4A-83F2-B0FEF6C0A0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82192" y="3480950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3">
                <a:extLst>
                  <a:ext uri="{FF2B5EF4-FFF2-40B4-BE49-F238E27FC236}">
                    <a16:creationId xmlns:a16="http://schemas.microsoft.com/office/drawing/2014/main" id="{BAF02131-9F37-40AE-BD56-54F35A2DF92E}"/>
                  </a:ext>
                </a:extLst>
              </p:cNvPr>
              <p:cNvSpPr/>
              <p:nvPr/>
            </p:nvSpPr>
            <p:spPr bwMode="auto">
              <a:xfrm>
                <a:off x="2828500" y="3480951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5" name="Oval 23">
                <a:extLst>
                  <a:ext uri="{FF2B5EF4-FFF2-40B4-BE49-F238E27FC236}">
                    <a16:creationId xmlns:a16="http://schemas.microsoft.com/office/drawing/2014/main" id="{BAF02131-9F37-40AE-BD56-54F35A2DF92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828500" y="3480951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4">
                <a:extLst>
                  <a:ext uri="{FF2B5EF4-FFF2-40B4-BE49-F238E27FC236}">
                    <a16:creationId xmlns:a16="http://schemas.microsoft.com/office/drawing/2014/main" id="{1B83F738-F387-47EF-8E3F-3D5DC70737AC}"/>
                  </a:ext>
                </a:extLst>
              </p:cNvPr>
              <p:cNvSpPr/>
              <p:nvPr/>
            </p:nvSpPr>
            <p:spPr bwMode="auto">
              <a:xfrm>
                <a:off x="1825342" y="3480950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6" name="Oval 24">
                <a:extLst>
                  <a:ext uri="{FF2B5EF4-FFF2-40B4-BE49-F238E27FC236}">
                    <a16:creationId xmlns:a16="http://schemas.microsoft.com/office/drawing/2014/main" id="{1B83F738-F387-47EF-8E3F-3D5DC70737A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825342" y="3480950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9" name="Straight Arrow Connector 65">
            <a:extLst>
              <a:ext uri="{FF2B5EF4-FFF2-40B4-BE49-F238E27FC236}">
                <a16:creationId xmlns:a16="http://schemas.microsoft.com/office/drawing/2014/main" id="{FACE8FAF-FD17-4DFB-8E15-BBA3CB471757}"/>
              </a:ext>
            </a:extLst>
          </p:cNvPr>
          <p:cNvCxnSpPr>
            <a:cxnSpLocks/>
            <a:stCxn id="25" idx="0"/>
            <a:endCxn id="22" idx="4"/>
          </p:cNvCxnSpPr>
          <p:nvPr/>
        </p:nvCxnSpPr>
        <p:spPr bwMode="auto">
          <a:xfrm flipH="1" flipV="1">
            <a:off x="2736094" y="2428983"/>
            <a:ext cx="478034" cy="105196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52">
            <a:extLst>
              <a:ext uri="{FF2B5EF4-FFF2-40B4-BE49-F238E27FC236}">
                <a16:creationId xmlns:a16="http://schemas.microsoft.com/office/drawing/2014/main" id="{96790FF5-ED9E-4DB7-BB5F-BB26E9AE10C8}"/>
              </a:ext>
            </a:extLst>
          </p:cNvPr>
          <p:cNvCxnSpPr>
            <a:cxnSpLocks/>
            <a:stCxn id="24" idx="0"/>
            <a:endCxn id="22" idx="4"/>
          </p:cNvCxnSpPr>
          <p:nvPr/>
        </p:nvCxnSpPr>
        <p:spPr bwMode="auto">
          <a:xfrm flipH="1" flipV="1">
            <a:off x="2736094" y="2428983"/>
            <a:ext cx="1649023" cy="10519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7">
            <a:extLst>
              <a:ext uri="{FF2B5EF4-FFF2-40B4-BE49-F238E27FC236}">
                <a16:creationId xmlns:a16="http://schemas.microsoft.com/office/drawing/2014/main" id="{1C00E179-2C23-4D37-8B7D-4D331333BA84}"/>
              </a:ext>
            </a:extLst>
          </p:cNvPr>
          <p:cNvCxnSpPr>
            <a:cxnSpLocks/>
            <a:stCxn id="23" idx="0"/>
            <a:endCxn id="22" idx="4"/>
          </p:cNvCxnSpPr>
          <p:nvPr/>
        </p:nvCxnSpPr>
        <p:spPr bwMode="auto">
          <a:xfrm flipV="1">
            <a:off x="1185332" y="2428983"/>
            <a:ext cx="1550762" cy="10519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8">
            <a:extLst>
              <a:ext uri="{FF2B5EF4-FFF2-40B4-BE49-F238E27FC236}">
                <a16:creationId xmlns:a16="http://schemas.microsoft.com/office/drawing/2014/main" id="{E0121533-408B-487E-80EC-44D8CD3F237F}"/>
              </a:ext>
            </a:extLst>
          </p:cNvPr>
          <p:cNvCxnSpPr>
            <a:cxnSpLocks/>
            <a:stCxn id="26" idx="0"/>
            <a:endCxn id="22" idx="4"/>
          </p:cNvCxnSpPr>
          <p:nvPr/>
        </p:nvCxnSpPr>
        <p:spPr bwMode="auto">
          <a:xfrm flipV="1">
            <a:off x="2188675" y="2428983"/>
            <a:ext cx="547419" cy="105196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63116CF-2189-4A67-B7CD-520D85E21C59}"/>
                  </a:ext>
                </a:extLst>
              </p:cNvPr>
              <p:cNvSpPr txBox="1"/>
              <p:nvPr/>
            </p:nvSpPr>
            <p:spPr>
              <a:xfrm>
                <a:off x="1458142" y="2834664"/>
                <a:ext cx="32675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163116CF-2189-4A67-B7CD-520D85E21C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58142" y="2834664"/>
                <a:ext cx="326756" cy="276999"/>
              </a:xfrm>
              <a:prstGeom prst="rect">
                <a:avLst/>
              </a:prstGeom>
              <a:blipFill>
                <a:blip r:embed="rId8"/>
                <a:stretch>
                  <a:fillRect l="-3704" r="-3704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CDD1A16-BCF2-490C-AE3C-7D6225D1339D}"/>
                  </a:ext>
                </a:extLst>
              </p:cNvPr>
              <p:cNvSpPr txBox="1"/>
              <p:nvPr/>
            </p:nvSpPr>
            <p:spPr>
              <a:xfrm>
                <a:off x="2082127" y="2853772"/>
                <a:ext cx="332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4CDD1A16-BCF2-490C-AE3C-7D6225D133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2127" y="2853772"/>
                <a:ext cx="332079" cy="276999"/>
              </a:xfrm>
              <a:prstGeom prst="rect">
                <a:avLst/>
              </a:prstGeom>
              <a:blipFill>
                <a:blip r:embed="rId9"/>
                <a:stretch>
                  <a:fillRect l="-7407" r="-3704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B01470-A491-4515-83BE-8B51C9B7F5A0}"/>
                  </a:ext>
                </a:extLst>
              </p:cNvPr>
              <p:cNvSpPr txBox="1"/>
              <p:nvPr/>
            </p:nvSpPr>
            <p:spPr>
              <a:xfrm>
                <a:off x="2677127" y="2853771"/>
                <a:ext cx="33207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2CB01470-A491-4515-83BE-8B51C9B7F5A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77127" y="2853771"/>
                <a:ext cx="332079" cy="276999"/>
              </a:xfrm>
              <a:prstGeom prst="rect">
                <a:avLst/>
              </a:prstGeom>
              <a:blipFill>
                <a:blip r:embed="rId10"/>
                <a:stretch>
                  <a:fillRect l="-3571" r="-3571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B2C107B-BB6D-4797-9A93-A56B902F62C9}"/>
                  </a:ext>
                </a:extLst>
              </p:cNvPr>
              <p:cNvSpPr txBox="1"/>
              <p:nvPr/>
            </p:nvSpPr>
            <p:spPr>
              <a:xfrm>
                <a:off x="3794797" y="2816869"/>
                <a:ext cx="33919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0B2C107B-BB6D-4797-9A93-A56B902F62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94797" y="2816869"/>
                <a:ext cx="339195" cy="276999"/>
              </a:xfrm>
              <a:prstGeom prst="rect">
                <a:avLst/>
              </a:prstGeom>
              <a:blipFill>
                <a:blip r:embed="rId11"/>
                <a:stretch>
                  <a:fillRect l="-7407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8" name="文本框 37">
            <a:extLst>
              <a:ext uri="{FF2B5EF4-FFF2-40B4-BE49-F238E27FC236}">
                <a16:creationId xmlns:a16="http://schemas.microsoft.com/office/drawing/2014/main" id="{B7785D75-0D75-4727-BEBC-CB8EE85FC9A9}"/>
              </a:ext>
            </a:extLst>
          </p:cNvPr>
          <p:cNvSpPr txBox="1"/>
          <p:nvPr/>
        </p:nvSpPr>
        <p:spPr>
          <a:xfrm>
            <a:off x="3145480" y="2736399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04CFCA75-9DEA-4DE1-BF52-CAFEA70CC074}"/>
              </a:ext>
            </a:extLst>
          </p:cNvPr>
          <p:cNvSpPr txBox="1"/>
          <p:nvPr/>
        </p:nvSpPr>
        <p:spPr>
          <a:xfrm>
            <a:off x="564451" y="4824386"/>
            <a:ext cx="1114196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Just adding a hidden layer to logistic regression</a:t>
            </a:r>
          </a:p>
          <a:p>
            <a:pPr marL="428615" indent="-428615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allows the network to use non-linear interactions between features </a:t>
            </a:r>
          </a:p>
          <a:p>
            <a:pPr marL="428615" indent="-428615">
              <a:buFont typeface="Arial" panose="020B0604020202020204" pitchFamily="34" charset="0"/>
              <a:buChar char="•"/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which may (or may not) improve performance</a:t>
            </a:r>
          </a:p>
        </p:txBody>
      </p:sp>
      <p:sp>
        <p:nvSpPr>
          <p:cNvPr id="54" name="内容占位符 2">
            <a:extLst>
              <a:ext uri="{FF2B5EF4-FFF2-40B4-BE49-F238E27FC236}">
                <a16:creationId xmlns:a16="http://schemas.microsoft.com/office/drawing/2014/main" id="{C4BAC636-0742-4B8D-B7B8-3D2B1A790D12}"/>
              </a:ext>
            </a:extLst>
          </p:cNvPr>
          <p:cNvSpPr txBox="1">
            <a:spLocks/>
          </p:cNvSpPr>
          <p:nvPr/>
        </p:nvSpPr>
        <p:spPr>
          <a:xfrm>
            <a:off x="5647316" y="998220"/>
            <a:ext cx="4944171" cy="54784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2-layer feedforward network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4E6789-F34D-4014-ACC1-76B4E0669D31}"/>
                  </a:ext>
                </a:extLst>
              </p:cNvPr>
              <p:cNvSpPr txBox="1"/>
              <p:nvPr/>
            </p:nvSpPr>
            <p:spPr>
              <a:xfrm>
                <a:off x="687681" y="4278406"/>
                <a:ext cx="1072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0" name="文本框 59">
                <a:extLst>
                  <a:ext uri="{FF2B5EF4-FFF2-40B4-BE49-F238E27FC236}">
                    <a16:creationId xmlns:a16="http://schemas.microsoft.com/office/drawing/2014/main" id="{9C4E6789-F34D-4014-ACC1-76B4E0669D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7681" y="4278406"/>
                <a:ext cx="1072666" cy="276999"/>
              </a:xfrm>
              <a:prstGeom prst="rect">
                <a:avLst/>
              </a:prstGeom>
              <a:blipFill>
                <a:blip r:embed="rId12"/>
                <a:stretch>
                  <a:fillRect l="-7059" r="-3529" b="-43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646B7CF-07FE-4856-A446-5942005942A4}"/>
                  </a:ext>
                </a:extLst>
              </p:cNvPr>
              <p:cNvSpPr txBox="1"/>
              <p:nvPr/>
            </p:nvSpPr>
            <p:spPr>
              <a:xfrm>
                <a:off x="1722487" y="4286824"/>
                <a:ext cx="1072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F646B7CF-07FE-4856-A446-5942005942A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22487" y="4286824"/>
                <a:ext cx="1072666" cy="276999"/>
              </a:xfrm>
              <a:prstGeom prst="rect">
                <a:avLst/>
              </a:prstGeom>
              <a:blipFill>
                <a:blip r:embed="rId13"/>
                <a:stretch>
                  <a:fillRect l="-5814" t="-4348" r="-3488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E923642-0821-4D7B-82D1-FCCBFFF31ADD}"/>
                  </a:ext>
                </a:extLst>
              </p:cNvPr>
              <p:cNvSpPr txBox="1"/>
              <p:nvPr/>
            </p:nvSpPr>
            <p:spPr>
              <a:xfrm>
                <a:off x="2799367" y="4301861"/>
                <a:ext cx="1072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9E923642-0821-4D7B-82D1-FCCBFFF31A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99367" y="4301861"/>
                <a:ext cx="1072666" cy="276999"/>
              </a:xfrm>
              <a:prstGeom prst="rect">
                <a:avLst/>
              </a:prstGeom>
              <a:blipFill>
                <a:blip r:embed="rId14"/>
                <a:stretch>
                  <a:fillRect l="-5882" t="-4348" r="-3529" b="-43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E61DAA3-BB07-436D-8652-7442A615BAC1}"/>
                  </a:ext>
                </a:extLst>
              </p:cNvPr>
              <p:cNvSpPr txBox="1"/>
              <p:nvPr/>
            </p:nvSpPr>
            <p:spPr>
              <a:xfrm>
                <a:off x="3995369" y="4274912"/>
                <a:ext cx="1081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EE61DAA3-BB07-436D-8652-7442A615BA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5369" y="4274912"/>
                <a:ext cx="1081450" cy="276999"/>
              </a:xfrm>
              <a:prstGeom prst="rect">
                <a:avLst/>
              </a:prstGeom>
              <a:blipFill>
                <a:blip r:embed="rId15"/>
                <a:stretch>
                  <a:fillRect l="-5814" r="-1163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8" name="Group 41">
            <a:extLst>
              <a:ext uri="{FF2B5EF4-FFF2-40B4-BE49-F238E27FC236}">
                <a16:creationId xmlns:a16="http://schemas.microsoft.com/office/drawing/2014/main" id="{70FBB743-E1F9-440B-9F2A-B4B0C6054D65}"/>
              </a:ext>
            </a:extLst>
          </p:cNvPr>
          <p:cNvGrpSpPr/>
          <p:nvPr/>
        </p:nvGrpSpPr>
        <p:grpSpPr>
          <a:xfrm>
            <a:off x="7046763" y="1855658"/>
            <a:ext cx="3797602" cy="2387791"/>
            <a:chOff x="2057398" y="1094195"/>
            <a:chExt cx="5956719" cy="4145160"/>
          </a:xfrm>
        </p:grpSpPr>
        <p:sp>
          <p:nvSpPr>
            <p:cNvPr id="69" name="Oval 6">
              <a:extLst>
                <a:ext uri="{FF2B5EF4-FFF2-40B4-BE49-F238E27FC236}">
                  <a16:creationId xmlns:a16="http://schemas.microsoft.com/office/drawing/2014/main" id="{80077292-3D8E-448B-8AFD-A4C62D104A48}"/>
                </a:ext>
              </a:extLst>
            </p:cNvPr>
            <p:cNvSpPr/>
            <p:nvPr/>
          </p:nvSpPr>
          <p:spPr bwMode="auto">
            <a:xfrm>
              <a:off x="3581401" y="2724150"/>
              <a:ext cx="381001" cy="826450"/>
            </a:xfrm>
            <a:prstGeom prst="ellipse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p:sp>
          <p:nvSpPr>
            <p:cNvPr id="70" name="Oval 7">
              <a:extLst>
                <a:ext uri="{FF2B5EF4-FFF2-40B4-BE49-F238E27FC236}">
                  <a16:creationId xmlns:a16="http://schemas.microsoft.com/office/drawing/2014/main" id="{35AC8C3F-1789-42F2-95CA-967A02F69CE1}"/>
                </a:ext>
              </a:extLst>
            </p:cNvPr>
            <p:cNvSpPr/>
            <p:nvPr/>
          </p:nvSpPr>
          <p:spPr bwMode="auto">
            <a:xfrm>
              <a:off x="3429000" y="2541993"/>
              <a:ext cx="749666" cy="826450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1" name="Oval 8">
                  <a:extLst>
                    <a:ext uri="{FF2B5EF4-FFF2-40B4-BE49-F238E27FC236}">
                      <a16:creationId xmlns:a16="http://schemas.microsoft.com/office/drawing/2014/main" id="{E7851E6B-E90F-4F31-936F-D0E72031D38A}"/>
                    </a:ext>
                  </a:extLst>
                </p:cNvPr>
                <p:cNvSpPr/>
                <p:nvPr/>
              </p:nvSpPr>
              <p:spPr bwMode="auto">
                <a:xfrm>
                  <a:off x="4267202" y="1094195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16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𝜎</m:t>
                        </m:r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71" name="Oval 8">
                  <a:extLst>
                    <a:ext uri="{FF2B5EF4-FFF2-40B4-BE49-F238E27FC236}">
                      <a16:creationId xmlns:a16="http://schemas.microsoft.com/office/drawing/2014/main" id="{E7851E6B-E90F-4F31-936F-D0E72031D38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4267202" y="1094195"/>
                  <a:ext cx="749665" cy="826450"/>
                </a:xfrm>
                <a:prstGeom prst="ellipse">
                  <a:avLst/>
                </a:prstGeom>
                <a:blipFill>
                  <a:blip r:embed="rId16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72" name="Oval 9">
              <a:extLst>
                <a:ext uri="{FF2B5EF4-FFF2-40B4-BE49-F238E27FC236}">
                  <a16:creationId xmlns:a16="http://schemas.microsoft.com/office/drawing/2014/main" id="{2A3057A7-211D-40C1-B274-2C78D32670A2}"/>
                </a:ext>
              </a:extLst>
            </p:cNvPr>
            <p:cNvSpPr/>
            <p:nvPr/>
          </p:nvSpPr>
          <p:spPr bwMode="auto">
            <a:xfrm>
              <a:off x="5105397" y="2541993"/>
              <a:ext cx="749666" cy="826450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p:sp>
          <p:nvSpPr>
            <p:cNvPr id="73" name="Oval 10">
              <a:extLst>
                <a:ext uri="{FF2B5EF4-FFF2-40B4-BE49-F238E27FC236}">
                  <a16:creationId xmlns:a16="http://schemas.microsoft.com/office/drawing/2014/main" id="{5CAFDEFA-9E02-4A74-88EA-6F5DD6469EF7}"/>
                </a:ext>
              </a:extLst>
            </p:cNvPr>
            <p:cNvSpPr/>
            <p:nvPr/>
          </p:nvSpPr>
          <p:spPr bwMode="auto">
            <a:xfrm>
              <a:off x="4267202" y="2541993"/>
              <a:ext cx="749666" cy="826450"/>
            </a:xfrm>
            <a:prstGeom prst="ellipse">
              <a:avLst/>
            </a:prstGeom>
            <a:solidFill>
              <a:schemeClr val="accent6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  <a:spAutoFit/>
            </a:bodyPr>
            <a:lstStyle/>
            <a:p>
              <a:pPr defTabSz="914355" fontAlgn="base">
                <a:spcBef>
                  <a:spcPct val="0"/>
                </a:spcBef>
                <a:spcAft>
                  <a:spcPct val="0"/>
                </a:spcAft>
              </a:pPr>
              <a:endParaRPr lang="en-US" sz="1600">
                <a:solidFill>
                  <a:srgbClr val="009900"/>
                </a:solidFill>
                <a:latin typeface="Tahoma" charset="0"/>
              </a:endParaRPr>
            </a:p>
          </p:txBody>
        </p:sp>
        <p:cxnSp>
          <p:nvCxnSpPr>
            <p:cNvPr id="74" name="Straight Arrow Connector 11">
              <a:extLst>
                <a:ext uri="{FF2B5EF4-FFF2-40B4-BE49-F238E27FC236}">
                  <a16:creationId xmlns:a16="http://schemas.microsoft.com/office/drawing/2014/main" id="{92E90167-F5D6-4B62-80FA-228A391248F2}"/>
                </a:ext>
              </a:extLst>
            </p:cNvPr>
            <p:cNvCxnSpPr>
              <a:cxnSpLocks/>
              <a:stCxn id="70" idx="0"/>
              <a:endCxn id="71" idx="3"/>
            </p:cNvCxnSpPr>
            <p:nvPr/>
          </p:nvCxnSpPr>
          <p:spPr bwMode="auto">
            <a:xfrm flipV="1">
              <a:off x="3803833" y="1799614"/>
              <a:ext cx="573155" cy="742379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75" name="Straight Arrow Connector 12">
              <a:extLst>
                <a:ext uri="{FF2B5EF4-FFF2-40B4-BE49-F238E27FC236}">
                  <a16:creationId xmlns:a16="http://schemas.microsoft.com/office/drawing/2014/main" id="{2055372E-E365-4580-BF0A-DDCF82473294}"/>
                </a:ext>
              </a:extLst>
            </p:cNvPr>
            <p:cNvCxnSpPr>
              <a:cxnSpLocks/>
              <a:stCxn id="73" idx="0"/>
              <a:endCxn id="71" idx="4"/>
            </p:cNvCxnSpPr>
            <p:nvPr/>
          </p:nvCxnSpPr>
          <p:spPr bwMode="auto">
            <a:xfrm flipV="1">
              <a:off x="4642035" y="1920645"/>
              <a:ext cx="0" cy="6213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6" name="Straight Arrow Connector 13">
              <a:extLst>
                <a:ext uri="{FF2B5EF4-FFF2-40B4-BE49-F238E27FC236}">
                  <a16:creationId xmlns:a16="http://schemas.microsoft.com/office/drawing/2014/main" id="{BC9878F3-51A1-4ACF-A9AC-78D1559767A6}"/>
                </a:ext>
              </a:extLst>
            </p:cNvPr>
            <p:cNvCxnSpPr>
              <a:cxnSpLocks/>
              <a:stCxn id="72" idx="0"/>
              <a:endCxn id="71" idx="4"/>
            </p:cNvCxnSpPr>
            <p:nvPr/>
          </p:nvCxnSpPr>
          <p:spPr bwMode="auto">
            <a:xfrm flipH="1" flipV="1">
              <a:off x="4642035" y="1920645"/>
              <a:ext cx="838194" cy="621348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77" name="Straight Arrow Connector 14">
              <a:extLst>
                <a:ext uri="{FF2B5EF4-FFF2-40B4-BE49-F238E27FC236}">
                  <a16:creationId xmlns:a16="http://schemas.microsoft.com/office/drawing/2014/main" id="{05336F6B-75AB-4410-BAE0-5F42A99F2787}"/>
                </a:ext>
              </a:extLst>
            </p:cNvPr>
            <p:cNvCxnSpPr>
              <a:cxnSpLocks/>
              <a:stCxn id="70" idx="7"/>
              <a:endCxn id="71" idx="4"/>
            </p:cNvCxnSpPr>
            <p:nvPr/>
          </p:nvCxnSpPr>
          <p:spPr bwMode="auto">
            <a:xfrm flipV="1">
              <a:off x="4068880" y="1920645"/>
              <a:ext cx="573155" cy="742379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8" name="Oval 16">
                  <a:extLst>
                    <a:ext uri="{FF2B5EF4-FFF2-40B4-BE49-F238E27FC236}">
                      <a16:creationId xmlns:a16="http://schemas.microsoft.com/office/drawing/2014/main" id="{C60FB65E-4927-4D3D-B2B5-4A97ED9D56E8}"/>
                    </a:ext>
                  </a:extLst>
                </p:cNvPr>
                <p:cNvSpPr/>
                <p:nvPr/>
              </p:nvSpPr>
              <p:spPr bwMode="auto">
                <a:xfrm>
                  <a:off x="2057400" y="4370796"/>
                  <a:ext cx="749666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chemeClr val="tx1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78" name="Oval 16">
                  <a:extLst>
                    <a:ext uri="{FF2B5EF4-FFF2-40B4-BE49-F238E27FC236}">
                      <a16:creationId xmlns:a16="http://schemas.microsoft.com/office/drawing/2014/main" id="{C60FB65E-4927-4D3D-B2B5-4A97ED9D56E8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2057400" y="4370796"/>
                  <a:ext cx="749666" cy="826450"/>
                </a:xfrm>
                <a:prstGeom prst="ellipse">
                  <a:avLst/>
                </a:prstGeom>
                <a:blipFill>
                  <a:blip r:embed="rId17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0" name="Oval 18">
                  <a:extLst>
                    <a:ext uri="{FF2B5EF4-FFF2-40B4-BE49-F238E27FC236}">
                      <a16:creationId xmlns:a16="http://schemas.microsoft.com/office/drawing/2014/main" id="{EFB5847B-A88E-4FE6-9E61-4BCB1777C78B}"/>
                    </a:ext>
                  </a:extLst>
                </p:cNvPr>
                <p:cNvSpPr/>
                <p:nvPr/>
              </p:nvSpPr>
              <p:spPr bwMode="auto">
                <a:xfrm>
                  <a:off x="5292815" y="4412905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80" name="Oval 18">
                  <a:extLst>
                    <a:ext uri="{FF2B5EF4-FFF2-40B4-BE49-F238E27FC236}">
                      <a16:creationId xmlns:a16="http://schemas.microsoft.com/office/drawing/2014/main" id="{EFB5847B-A88E-4FE6-9E61-4BCB1777C78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5292815" y="4412905"/>
                  <a:ext cx="749665" cy="826450"/>
                </a:xfrm>
                <a:prstGeom prst="ellipse">
                  <a:avLst/>
                </a:prstGeom>
                <a:blipFill>
                  <a:blip r:embed="rId18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1" name="Oval 19">
                  <a:extLst>
                    <a:ext uri="{FF2B5EF4-FFF2-40B4-BE49-F238E27FC236}">
                      <a16:creationId xmlns:a16="http://schemas.microsoft.com/office/drawing/2014/main" id="{B58077E4-7E7B-4D51-9247-A1FD0355E169}"/>
                    </a:ext>
                  </a:extLst>
                </p:cNvPr>
                <p:cNvSpPr/>
                <p:nvPr/>
              </p:nvSpPr>
              <p:spPr bwMode="auto">
                <a:xfrm>
                  <a:off x="3718241" y="4387984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81" name="Oval 19">
                  <a:extLst>
                    <a:ext uri="{FF2B5EF4-FFF2-40B4-BE49-F238E27FC236}">
                      <a16:creationId xmlns:a16="http://schemas.microsoft.com/office/drawing/2014/main" id="{B58077E4-7E7B-4D51-9247-A1FD0355E16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3718241" y="4387984"/>
                  <a:ext cx="749665" cy="826450"/>
                </a:xfrm>
                <a:prstGeom prst="ellipse">
                  <a:avLst/>
                </a:prstGeom>
                <a:blipFill>
                  <a:blip r:embed="rId19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2" name="Straight Arrow Connector 20">
              <a:extLst>
                <a:ext uri="{FF2B5EF4-FFF2-40B4-BE49-F238E27FC236}">
                  <a16:creationId xmlns:a16="http://schemas.microsoft.com/office/drawing/2014/main" id="{A0E456F0-8CBF-4E56-9A7B-3136850AFE61}"/>
                </a:ext>
              </a:extLst>
            </p:cNvPr>
            <p:cNvCxnSpPr>
              <a:cxnSpLocks/>
              <a:stCxn id="78" idx="0"/>
            </p:cNvCxnSpPr>
            <p:nvPr/>
          </p:nvCxnSpPr>
          <p:spPr bwMode="auto">
            <a:xfrm flipV="1">
              <a:off x="2432234" y="3049367"/>
              <a:ext cx="2271756" cy="1321429"/>
            </a:xfrm>
            <a:prstGeom prst="straightConnector1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3" name="Straight Arrow Connector 21">
              <a:extLst>
                <a:ext uri="{FF2B5EF4-FFF2-40B4-BE49-F238E27FC236}">
                  <a16:creationId xmlns:a16="http://schemas.microsoft.com/office/drawing/2014/main" id="{913DF287-3860-4F4F-806C-2A669E70B740}"/>
                </a:ext>
              </a:extLst>
            </p:cNvPr>
            <p:cNvCxnSpPr>
              <a:cxnSpLocks/>
              <a:stCxn id="81" idx="0"/>
              <a:endCxn id="70" idx="4"/>
            </p:cNvCxnSpPr>
            <p:nvPr/>
          </p:nvCxnSpPr>
          <p:spPr bwMode="auto">
            <a:xfrm flipH="1" flipV="1">
              <a:off x="3803833" y="3368443"/>
              <a:ext cx="289240" cy="10195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4" name="Straight Arrow Connector 22">
              <a:extLst>
                <a:ext uri="{FF2B5EF4-FFF2-40B4-BE49-F238E27FC236}">
                  <a16:creationId xmlns:a16="http://schemas.microsoft.com/office/drawing/2014/main" id="{EA478DFA-B0BC-42D5-8D74-2CC5FC9C65E4}"/>
                </a:ext>
              </a:extLst>
            </p:cNvPr>
            <p:cNvCxnSpPr>
              <a:cxnSpLocks/>
              <a:stCxn id="80" idx="0"/>
              <a:endCxn id="70" idx="4"/>
            </p:cNvCxnSpPr>
            <p:nvPr/>
          </p:nvCxnSpPr>
          <p:spPr bwMode="auto">
            <a:xfrm flipH="1" flipV="1">
              <a:off x="3803833" y="3368443"/>
              <a:ext cx="1863814" cy="104446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6" name="Straight Arrow Connector 24">
              <a:extLst>
                <a:ext uri="{FF2B5EF4-FFF2-40B4-BE49-F238E27FC236}">
                  <a16:creationId xmlns:a16="http://schemas.microsoft.com/office/drawing/2014/main" id="{BF5D55EB-CEE5-488E-94E6-206FA1F526A7}"/>
                </a:ext>
              </a:extLst>
            </p:cNvPr>
            <p:cNvCxnSpPr>
              <a:cxnSpLocks/>
              <a:stCxn id="78" idx="7"/>
              <a:endCxn id="70" idx="4"/>
            </p:cNvCxnSpPr>
            <p:nvPr/>
          </p:nvCxnSpPr>
          <p:spPr bwMode="auto">
            <a:xfrm flipV="1">
              <a:off x="2697281" y="3368444"/>
              <a:ext cx="1106553" cy="1123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87" name="Oval 25">
                  <a:extLst>
                    <a:ext uri="{FF2B5EF4-FFF2-40B4-BE49-F238E27FC236}">
                      <a16:creationId xmlns:a16="http://schemas.microsoft.com/office/drawing/2014/main" id="{50E31B41-6830-42D9-B23D-4C82B5241435}"/>
                    </a:ext>
                  </a:extLst>
                </p:cNvPr>
                <p:cNvSpPr/>
                <p:nvPr/>
              </p:nvSpPr>
              <p:spPr bwMode="auto">
                <a:xfrm>
                  <a:off x="7264452" y="4387985"/>
                  <a:ext cx="749665" cy="826450"/>
                </a:xfrm>
                <a:prstGeom prst="ellipse">
                  <a:avLst/>
                </a:prstGeom>
                <a:solidFill>
                  <a:schemeClr val="accent6"/>
                </a:solid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  <a:spAutoFit/>
                </a:bodyPr>
                <a:lstStyle/>
                <a:p>
                  <a:pPr defTabSz="914355" fontAlgn="base">
                    <a:spcBef>
                      <a:spcPct val="0"/>
                    </a:spcBef>
                    <a:spcAft>
                      <a:spcPct val="0"/>
                    </a:spcAft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sz="1600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oMath>
                    </m:oMathPara>
                  </a14:m>
                  <a:endParaRPr lang="en-US" sz="1600" dirty="0">
                    <a:solidFill>
                      <a:srgbClr val="009900"/>
                    </a:solidFill>
                    <a:latin typeface="Tahoma" charset="0"/>
                  </a:endParaRPr>
                </a:p>
              </p:txBody>
            </p:sp>
          </mc:Choice>
          <mc:Fallback xmlns="">
            <p:sp>
              <p:nvSpPr>
                <p:cNvPr id="87" name="Oval 25">
                  <a:extLst>
                    <a:ext uri="{FF2B5EF4-FFF2-40B4-BE49-F238E27FC236}">
                      <a16:creationId xmlns:a16="http://schemas.microsoft.com/office/drawing/2014/main" id="{50E31B41-6830-42D9-B23D-4C82B5241435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7264452" y="4387985"/>
                  <a:ext cx="749665" cy="826450"/>
                </a:xfrm>
                <a:prstGeom prst="ellipse">
                  <a:avLst/>
                </a:prstGeom>
                <a:blipFill>
                  <a:blip r:embed="rId20"/>
                  <a:stretch>
                    <a:fillRect/>
                  </a:stretch>
                </a:blipFill>
                <a:ln w="9525" cap="flat" cmpd="sng" algn="ctr">
                  <a:noFill/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88" name="Straight Arrow Connector 26">
              <a:extLst>
                <a:ext uri="{FF2B5EF4-FFF2-40B4-BE49-F238E27FC236}">
                  <a16:creationId xmlns:a16="http://schemas.microsoft.com/office/drawing/2014/main" id="{43E4383B-AFD6-466F-807E-27EE7B802DD4}"/>
                </a:ext>
              </a:extLst>
            </p:cNvPr>
            <p:cNvCxnSpPr>
              <a:cxnSpLocks/>
              <a:stCxn id="87" idx="0"/>
              <a:endCxn id="70" idx="4"/>
            </p:cNvCxnSpPr>
            <p:nvPr/>
          </p:nvCxnSpPr>
          <p:spPr bwMode="auto">
            <a:xfrm flipH="1" flipV="1">
              <a:off x="3803833" y="3368443"/>
              <a:ext cx="3835452" cy="101954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89" name="Straight Arrow Connector 27">
              <a:extLst>
                <a:ext uri="{FF2B5EF4-FFF2-40B4-BE49-F238E27FC236}">
                  <a16:creationId xmlns:a16="http://schemas.microsoft.com/office/drawing/2014/main" id="{DCC2DC3B-3FEF-4F28-8BE2-EA57AA131C20}"/>
                </a:ext>
              </a:extLst>
            </p:cNvPr>
            <p:cNvCxnSpPr>
              <a:cxnSpLocks/>
              <a:stCxn id="78" idx="7"/>
              <a:endCxn id="73" idx="4"/>
            </p:cNvCxnSpPr>
            <p:nvPr/>
          </p:nvCxnSpPr>
          <p:spPr bwMode="auto">
            <a:xfrm flipV="1">
              <a:off x="2697281" y="3368444"/>
              <a:ext cx="1944755" cy="1123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0" name="Straight Arrow Connector 28">
              <a:extLst>
                <a:ext uri="{FF2B5EF4-FFF2-40B4-BE49-F238E27FC236}">
                  <a16:creationId xmlns:a16="http://schemas.microsoft.com/office/drawing/2014/main" id="{808BF9FF-A8BC-4BAE-90AB-16CF0C32D7CF}"/>
                </a:ext>
              </a:extLst>
            </p:cNvPr>
            <p:cNvCxnSpPr>
              <a:cxnSpLocks/>
              <a:stCxn id="78" idx="7"/>
              <a:endCxn id="72" idx="4"/>
            </p:cNvCxnSpPr>
            <p:nvPr/>
          </p:nvCxnSpPr>
          <p:spPr bwMode="auto">
            <a:xfrm flipV="1">
              <a:off x="2697281" y="3368444"/>
              <a:ext cx="2782951" cy="1123383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1" name="Straight Arrow Connector 29">
              <a:extLst>
                <a:ext uri="{FF2B5EF4-FFF2-40B4-BE49-F238E27FC236}">
                  <a16:creationId xmlns:a16="http://schemas.microsoft.com/office/drawing/2014/main" id="{C54914E9-C3B3-4294-A2A3-802F26B318DC}"/>
                </a:ext>
              </a:extLst>
            </p:cNvPr>
            <p:cNvCxnSpPr>
              <a:cxnSpLocks/>
              <a:stCxn id="87" idx="0"/>
              <a:endCxn id="72" idx="4"/>
            </p:cNvCxnSpPr>
            <p:nvPr/>
          </p:nvCxnSpPr>
          <p:spPr bwMode="auto">
            <a:xfrm flipH="1" flipV="1">
              <a:off x="5480229" y="3368443"/>
              <a:ext cx="2159056" cy="101954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2" name="Straight Arrow Connector 30">
              <a:extLst>
                <a:ext uri="{FF2B5EF4-FFF2-40B4-BE49-F238E27FC236}">
                  <a16:creationId xmlns:a16="http://schemas.microsoft.com/office/drawing/2014/main" id="{BCD368F4-351D-4A06-B2CB-47FC256FE239}"/>
                </a:ext>
              </a:extLst>
            </p:cNvPr>
            <p:cNvCxnSpPr>
              <a:cxnSpLocks/>
              <a:stCxn id="87" idx="0"/>
              <a:endCxn id="73" idx="4"/>
            </p:cNvCxnSpPr>
            <p:nvPr/>
          </p:nvCxnSpPr>
          <p:spPr bwMode="auto">
            <a:xfrm flipH="1" flipV="1">
              <a:off x="4642035" y="3368443"/>
              <a:ext cx="2997250" cy="101954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5" name="Straight Arrow Connector 33">
              <a:extLst>
                <a:ext uri="{FF2B5EF4-FFF2-40B4-BE49-F238E27FC236}">
                  <a16:creationId xmlns:a16="http://schemas.microsoft.com/office/drawing/2014/main" id="{C8492714-449A-4F8B-B90C-F41FCD7EC852}"/>
                </a:ext>
              </a:extLst>
            </p:cNvPr>
            <p:cNvCxnSpPr>
              <a:cxnSpLocks/>
              <a:stCxn id="80" idx="0"/>
              <a:endCxn id="73" idx="4"/>
            </p:cNvCxnSpPr>
            <p:nvPr/>
          </p:nvCxnSpPr>
          <p:spPr bwMode="auto">
            <a:xfrm flipH="1" flipV="1">
              <a:off x="4642035" y="3368443"/>
              <a:ext cx="1025612" cy="104446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6" name="Straight Arrow Connector 34">
              <a:extLst>
                <a:ext uri="{FF2B5EF4-FFF2-40B4-BE49-F238E27FC236}">
                  <a16:creationId xmlns:a16="http://schemas.microsoft.com/office/drawing/2014/main" id="{29E7C194-08BB-4C1E-A3E7-EA26785B4E40}"/>
                </a:ext>
              </a:extLst>
            </p:cNvPr>
            <p:cNvCxnSpPr>
              <a:cxnSpLocks/>
              <a:stCxn id="80" idx="0"/>
              <a:endCxn id="72" idx="4"/>
            </p:cNvCxnSpPr>
            <p:nvPr/>
          </p:nvCxnSpPr>
          <p:spPr bwMode="auto">
            <a:xfrm flipH="1" flipV="1">
              <a:off x="5480230" y="3368443"/>
              <a:ext cx="187418" cy="1044462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7" name="Straight Arrow Connector 35">
              <a:extLst>
                <a:ext uri="{FF2B5EF4-FFF2-40B4-BE49-F238E27FC236}">
                  <a16:creationId xmlns:a16="http://schemas.microsoft.com/office/drawing/2014/main" id="{D4623B5D-1DF7-49D0-9719-1D11884A26C6}"/>
                </a:ext>
              </a:extLst>
            </p:cNvPr>
            <p:cNvCxnSpPr>
              <a:cxnSpLocks/>
              <a:stCxn id="81" idx="0"/>
              <a:endCxn id="73" idx="4"/>
            </p:cNvCxnSpPr>
            <p:nvPr/>
          </p:nvCxnSpPr>
          <p:spPr bwMode="auto">
            <a:xfrm flipV="1">
              <a:off x="4093073" y="3368443"/>
              <a:ext cx="548962" cy="10195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cxnSp>
          <p:nvCxnSpPr>
            <p:cNvPr id="98" name="Straight Arrow Connector 36">
              <a:extLst>
                <a:ext uri="{FF2B5EF4-FFF2-40B4-BE49-F238E27FC236}">
                  <a16:creationId xmlns:a16="http://schemas.microsoft.com/office/drawing/2014/main" id="{C2856C89-A46A-4658-9622-D5CE6098B534}"/>
                </a:ext>
              </a:extLst>
            </p:cNvPr>
            <p:cNvCxnSpPr>
              <a:cxnSpLocks/>
              <a:stCxn id="81" idx="0"/>
              <a:endCxn id="72" idx="4"/>
            </p:cNvCxnSpPr>
            <p:nvPr/>
          </p:nvCxnSpPr>
          <p:spPr bwMode="auto">
            <a:xfrm flipV="1">
              <a:off x="4093073" y="3368443"/>
              <a:ext cx="1387156" cy="1019540"/>
            </a:xfrm>
            <a:prstGeom prst="straightConnector1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arrow"/>
            </a:ln>
            <a:effectLst/>
          </p:spPr>
        </p:cxnSp>
        <p:sp>
          <p:nvSpPr>
            <p:cNvPr id="99" name="TextBox 37">
              <a:extLst>
                <a:ext uri="{FF2B5EF4-FFF2-40B4-BE49-F238E27FC236}">
                  <a16:creationId xmlns:a16="http://schemas.microsoft.com/office/drawing/2014/main" id="{1A5E2883-5244-4ABB-BB3C-508092CDB3E0}"/>
                </a:ext>
              </a:extLst>
            </p:cNvPr>
            <p:cNvSpPr txBox="1"/>
            <p:nvPr/>
          </p:nvSpPr>
          <p:spPr>
            <a:xfrm>
              <a:off x="3047999" y="1428748"/>
              <a:ext cx="749664" cy="90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U</a:t>
              </a:r>
            </a:p>
          </p:txBody>
        </p:sp>
        <p:sp>
          <p:nvSpPr>
            <p:cNvPr id="100" name="TextBox 38">
              <a:extLst>
                <a:ext uri="{FF2B5EF4-FFF2-40B4-BE49-F238E27FC236}">
                  <a16:creationId xmlns:a16="http://schemas.microsoft.com/office/drawing/2014/main" id="{863D9D4B-426A-4D1F-A3D2-04DCECCD5836}"/>
                </a:ext>
              </a:extLst>
            </p:cNvPr>
            <p:cNvSpPr txBox="1"/>
            <p:nvPr/>
          </p:nvSpPr>
          <p:spPr>
            <a:xfrm>
              <a:off x="2057398" y="3105151"/>
              <a:ext cx="978268" cy="9083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b="1" dirty="0"/>
                <a:t>W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93DD5A-6403-4F99-8C50-359F78A28FB3}"/>
                  </a:ext>
                </a:extLst>
              </p:cNvPr>
              <p:cNvSpPr txBox="1"/>
              <p:nvPr/>
            </p:nvSpPr>
            <p:spPr>
              <a:xfrm>
                <a:off x="6697661" y="4243375"/>
                <a:ext cx="1072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1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9293DD5A-6403-4F99-8C50-359F78A28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97661" y="4243375"/>
                <a:ext cx="1072666" cy="276999"/>
              </a:xfrm>
              <a:prstGeom prst="rect">
                <a:avLst/>
              </a:prstGeom>
              <a:blipFill>
                <a:blip r:embed="rId21"/>
                <a:stretch>
                  <a:fillRect l="-7059" t="-4348" r="-3529" b="-3913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4ADBEC57-2376-4D35-A168-6ECA16E53579}"/>
                  </a:ext>
                </a:extLst>
              </p:cNvPr>
              <p:cNvSpPr txBox="1"/>
              <p:nvPr/>
            </p:nvSpPr>
            <p:spPr>
              <a:xfrm>
                <a:off x="7732467" y="4251793"/>
                <a:ext cx="1072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2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4ADBEC57-2376-4D35-A168-6ECA16E535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32467" y="4251793"/>
                <a:ext cx="1072666" cy="276999"/>
              </a:xfrm>
              <a:prstGeom prst="rect">
                <a:avLst/>
              </a:prstGeom>
              <a:blipFill>
                <a:blip r:embed="rId22"/>
                <a:stretch>
                  <a:fillRect l="-5814" r="-3488" b="-4347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C63334D5-0C2D-429F-942C-9F35F56AAE85}"/>
                  </a:ext>
                </a:extLst>
              </p:cNvPr>
              <p:cNvSpPr txBox="1"/>
              <p:nvPr/>
            </p:nvSpPr>
            <p:spPr>
              <a:xfrm>
                <a:off x="8809347" y="4266830"/>
                <a:ext cx="107266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3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3" name="文本框 102">
                <a:extLst>
                  <a:ext uri="{FF2B5EF4-FFF2-40B4-BE49-F238E27FC236}">
                    <a16:creationId xmlns:a16="http://schemas.microsoft.com/office/drawing/2014/main" id="{C63334D5-0C2D-429F-942C-9F35F56AAE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09347" y="4266830"/>
                <a:ext cx="1072666" cy="276999"/>
              </a:xfrm>
              <a:prstGeom prst="rect">
                <a:avLst/>
              </a:prstGeom>
              <a:blipFill>
                <a:blip r:embed="rId23"/>
                <a:stretch>
                  <a:fillRect l="-5814" t="-4545" r="-2326" b="-454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A6DEEBF-E4D0-42C3-B003-80D674FE7D99}"/>
                  </a:ext>
                </a:extLst>
              </p:cNvPr>
              <p:cNvSpPr txBox="1"/>
              <p:nvPr/>
            </p:nvSpPr>
            <p:spPr>
              <a:xfrm>
                <a:off x="9967606" y="4266830"/>
                <a:ext cx="108145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𝑓𝑒𝑎𝑡𝑢𝑟𝑒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𝑛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4" name="文本框 103">
                <a:extLst>
                  <a:ext uri="{FF2B5EF4-FFF2-40B4-BE49-F238E27FC236}">
                    <a16:creationId xmlns:a16="http://schemas.microsoft.com/office/drawing/2014/main" id="{CA6DEEBF-E4D0-42C3-B003-80D674FE7D9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67606" y="4266830"/>
                <a:ext cx="1081450" cy="276999"/>
              </a:xfrm>
              <a:prstGeom prst="rect">
                <a:avLst/>
              </a:prstGeom>
              <a:blipFill>
                <a:blip r:embed="rId24"/>
                <a:stretch>
                  <a:fillRect l="-5747" t="-4545" r="-1149" b="-4545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" name="文本框 135">
            <a:extLst>
              <a:ext uri="{FF2B5EF4-FFF2-40B4-BE49-F238E27FC236}">
                <a16:creationId xmlns:a16="http://schemas.microsoft.com/office/drawing/2014/main" id="{80FC205B-CBF3-4371-9D59-40F78828280F}"/>
              </a:ext>
            </a:extLst>
          </p:cNvPr>
          <p:cNvSpPr txBox="1"/>
          <p:nvPr/>
        </p:nvSpPr>
        <p:spPr>
          <a:xfrm>
            <a:off x="9580298" y="3536003"/>
            <a:ext cx="3930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/>
              <a:t>…</a:t>
            </a:r>
            <a:endParaRPr lang="zh-CN" altLang="en-US" sz="2000" b="1" dirty="0"/>
          </a:p>
        </p:txBody>
      </p:sp>
      <p:sp>
        <p:nvSpPr>
          <p:cNvPr id="137" name="矩形 136">
            <a:extLst>
              <a:ext uri="{FF2B5EF4-FFF2-40B4-BE49-F238E27FC236}">
                <a16:creationId xmlns:a16="http://schemas.microsoft.com/office/drawing/2014/main" id="{8A60A859-2177-40B9-8FDE-2A318466B689}"/>
              </a:ext>
            </a:extLst>
          </p:cNvPr>
          <p:cNvSpPr/>
          <p:nvPr/>
        </p:nvSpPr>
        <p:spPr>
          <a:xfrm>
            <a:off x="7796409" y="2619789"/>
            <a:ext cx="1790974" cy="6607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A1E57D7F-80D8-DB4B-A218-B70F2F128C2F}"/>
              </a:ext>
            </a:extLst>
          </p:cNvPr>
          <p:cNvSpPr txBox="1"/>
          <p:nvPr/>
        </p:nvSpPr>
        <p:spPr>
          <a:xfrm>
            <a:off x="9594011" y="2695226"/>
            <a:ext cx="244230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Hidden layer </a:t>
            </a:r>
            <a:endParaRPr lang="en-CN" sz="2800" b="1" dirty="0"/>
          </a:p>
        </p:txBody>
      </p:sp>
    </p:spTree>
    <p:extLst>
      <p:ext uri="{BB962C8B-B14F-4D97-AF65-F5344CB8AC3E}">
        <p14:creationId xmlns:p14="http://schemas.microsoft.com/office/powerpoint/2010/main" val="26854016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6A9F77-940E-FE40-BC39-6C836B0A5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2-layer FNN classifier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594BBB-5864-E14E-94E9-381735A8747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101" y="1108433"/>
                <a:ext cx="11064875" cy="5508233"/>
              </a:xfrm>
            </p:spPr>
            <p:txBody>
              <a:bodyPr lIns="90000">
                <a:noAutofit/>
              </a:bodyPr>
              <a:lstStyle/>
              <a:p>
                <a:pPr>
                  <a:spcAft>
                    <a:spcPts val="600"/>
                  </a:spcAft>
                </a:pPr>
                <a:r>
                  <a:rPr lang="en-CN" b="1" dirty="0"/>
                  <a:t>Input layer</a:t>
                </a:r>
              </a:p>
              <a:p>
                <a:pPr lvl="1"/>
                <a:r>
                  <a:rPr lang="en-US" dirty="0"/>
                  <a:t>Scalar features like,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𝑤𝑜𝑟𝑑𝑠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2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𝑐𝑜𝑢𝑛𝑡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𝑝𝑜𝑠𝑖𝑡𝑖𝑣𝑒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𝑤𝑜𝑟𝑑𝑠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∈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𝑑𝑜𝑐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 etc.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Output layer</a:t>
                </a:r>
                <a:r>
                  <a:rPr lang="en-US" dirty="0"/>
                  <a:t> 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2 nodes (one each for positive and negative)</a:t>
                </a:r>
              </a:p>
              <a:p>
                <a:pPr lvl="1">
                  <a:spcAft>
                    <a:spcPts val="0"/>
                  </a:spcAft>
                </a:pPr>
                <a:r>
                  <a:rPr lang="en-US" dirty="0"/>
                  <a:t>3 nodes (positive, negative, neutral)</a:t>
                </a:r>
              </a:p>
              <a:p>
                <a:pPr>
                  <a:spcAft>
                    <a:spcPts val="600"/>
                  </a:spcAft>
                </a:pPr>
                <a:r>
                  <a:rPr lang="en-US" b="1" dirty="0"/>
                  <a:t>The 2-layer model could be</a:t>
                </a:r>
              </a:p>
              <a:p>
                <a:pPr lvl="1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=[</m:t>
                    </m:r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,…, </m:t>
                    </m:r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sub>
                    </m:sSub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zh-CN" altLang="en-US" sz="2100" dirty="0"/>
                  <a:t> </a:t>
                </a:r>
                <a:r>
                  <a:rPr lang="en-US" altLang="zh-CN" sz="2100" dirty="0"/>
                  <a:t>each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100" dirty="0"/>
                  <a:t> </a:t>
                </a:r>
                <a:r>
                  <a:rPr lang="en-US" altLang="zh-CN" sz="2100" dirty="0"/>
                  <a:t>is a hand-designed feature.</a:t>
                </a:r>
              </a:p>
              <a:p>
                <a:pPr lvl="1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1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100" dirty="0"/>
                  <a:t> </a:t>
                </a:r>
              </a:p>
              <a:p>
                <a:pPr lvl="1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altLang="zh-CN" sz="2100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1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100" b="1" i="1" dirty="0" smtClean="0">
                        <a:latin typeface="Cambria Math" panose="02040503050406030204" pitchFamily="18" charset="0"/>
                      </a:rPr>
                      <m:t>𝑼𝒉</m:t>
                    </m:r>
                  </m:oMath>
                </a14:m>
                <a:r>
                  <a:rPr lang="en-US" altLang="zh-CN" sz="2100" dirty="0"/>
                  <a:t> </a:t>
                </a:r>
              </a:p>
              <a:p>
                <a:pPr lvl="1">
                  <a:lnSpc>
                    <a:spcPct val="120000"/>
                  </a:lnSpc>
                  <a:spcAft>
                    <a:spcPts val="0"/>
                  </a:spcAft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sz="21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zh-CN" sz="21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1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100" dirty="0"/>
                  <a:t> 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3594BBB-5864-E14E-94E9-381735A8747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101" y="1108433"/>
                <a:ext cx="11064875" cy="5508233"/>
              </a:xfrm>
              <a:blipFill>
                <a:blip r:embed="rId2"/>
                <a:stretch>
                  <a:fillRect l="-1032" t="-1152" b="-13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4A31D1-9390-4D49-A438-B207A986E4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2138551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7587AD-86C4-9642-B775-FEA5790FC4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2-layer FNN classifier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1C06AD-8EBE-3E42-B650-031DA01C74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5" y="6187680"/>
            <a:ext cx="8312150" cy="610389"/>
          </a:xfrm>
        </p:spPr>
        <p:txBody>
          <a:bodyPr lIns="90000">
            <a:no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Can we do better? How ?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46D98B-8DDD-0F47-B075-18CE398A9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33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14EA83-7A9B-6C49-8F44-A0EDFFF8DE38}"/>
                  </a:ext>
                </a:extLst>
              </p:cNvPr>
              <p:cNvSpPr txBox="1"/>
              <p:nvPr/>
            </p:nvSpPr>
            <p:spPr>
              <a:xfrm>
                <a:off x="3410047" y="1627886"/>
                <a:ext cx="52296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B14EA83-7A9B-6C49-8F44-A0EDFFF8DE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047" y="1627886"/>
                <a:ext cx="522964" cy="492443"/>
              </a:xfrm>
              <a:prstGeom prst="rect">
                <a:avLst/>
              </a:prstGeom>
              <a:blipFill>
                <a:blip r:embed="rId3"/>
                <a:stretch>
                  <a:fillRect l="-7143" r="-2381" b="-12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89B4B-9963-5A42-A20C-50F75B65685B}"/>
                  </a:ext>
                </a:extLst>
              </p:cNvPr>
              <p:cNvSpPr txBox="1"/>
              <p:nvPr/>
            </p:nvSpPr>
            <p:spPr>
              <a:xfrm>
                <a:off x="3410047" y="2584144"/>
                <a:ext cx="53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57689B4B-9963-5A42-A20C-50F75B65685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10047" y="2584144"/>
                <a:ext cx="532453" cy="492443"/>
              </a:xfrm>
              <a:prstGeom prst="rect">
                <a:avLst/>
              </a:prstGeom>
              <a:blipFill>
                <a:blip r:embed="rId4"/>
                <a:stretch>
                  <a:fillRect l="-6977" r="-2326"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A24A8-8647-A748-A69F-F7F41453B6DF}"/>
                  </a:ext>
                </a:extLst>
              </p:cNvPr>
              <p:cNvSpPr txBox="1"/>
              <p:nvPr/>
            </p:nvSpPr>
            <p:spPr>
              <a:xfrm>
                <a:off x="3395494" y="3611298"/>
                <a:ext cx="53245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CN" sz="32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FD1A24A8-8647-A748-A69F-F7F41453B6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95494" y="3611298"/>
                <a:ext cx="532453" cy="492443"/>
              </a:xfrm>
              <a:prstGeom prst="rect">
                <a:avLst/>
              </a:prstGeom>
              <a:blipFill>
                <a:blip r:embed="rId5"/>
                <a:stretch>
                  <a:fillRect l="-6977" r="-2326" b="-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val 12">
                <a:extLst>
                  <a:ext uri="{FF2B5EF4-FFF2-40B4-BE49-F238E27FC236}">
                    <a16:creationId xmlns:a16="http://schemas.microsoft.com/office/drawing/2014/main" id="{5919F8FE-B697-E44B-B970-3E562997D543}"/>
                  </a:ext>
                </a:extLst>
              </p:cNvPr>
              <p:cNvSpPr/>
              <p:nvPr/>
            </p:nvSpPr>
            <p:spPr bwMode="auto">
              <a:xfrm>
                <a:off x="5943929" y="4153975"/>
                <a:ext cx="763617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Oval 12">
                <a:extLst>
                  <a:ext uri="{FF2B5EF4-FFF2-40B4-BE49-F238E27FC236}">
                    <a16:creationId xmlns:a16="http://schemas.microsoft.com/office/drawing/2014/main" id="{5919F8FE-B697-E44B-B970-3E562997D54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3929" y="4153975"/>
                <a:ext cx="763617" cy="75054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Oval 12">
                <a:extLst>
                  <a:ext uri="{FF2B5EF4-FFF2-40B4-BE49-F238E27FC236}">
                    <a16:creationId xmlns:a16="http://schemas.microsoft.com/office/drawing/2014/main" id="{DA6CC8F8-F523-3A41-9693-6DBE08AE9631}"/>
                  </a:ext>
                </a:extLst>
              </p:cNvPr>
              <p:cNvSpPr/>
              <p:nvPr/>
            </p:nvSpPr>
            <p:spPr bwMode="auto">
              <a:xfrm>
                <a:off x="5948516" y="962554"/>
                <a:ext cx="770500" cy="769615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Oval 12">
                <a:extLst>
                  <a:ext uri="{FF2B5EF4-FFF2-40B4-BE49-F238E27FC236}">
                    <a16:creationId xmlns:a16="http://schemas.microsoft.com/office/drawing/2014/main" id="{DA6CC8F8-F523-3A41-9693-6DBE08AE963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8516" y="962554"/>
                <a:ext cx="770500" cy="769615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F247D5C2-BB7C-7746-B422-813F5F5D2C8A}"/>
                  </a:ext>
                </a:extLst>
              </p:cNvPr>
              <p:cNvSpPr/>
              <p:nvPr/>
            </p:nvSpPr>
            <p:spPr bwMode="auto">
              <a:xfrm>
                <a:off x="5948516" y="1864775"/>
                <a:ext cx="760372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Oval 12">
                <a:extLst>
                  <a:ext uri="{FF2B5EF4-FFF2-40B4-BE49-F238E27FC236}">
                    <a16:creationId xmlns:a16="http://schemas.microsoft.com/office/drawing/2014/main" id="{F247D5C2-BB7C-7746-B422-813F5F5D2C8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8516" y="1864775"/>
                <a:ext cx="760372" cy="750547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>
            <a:extLst>
              <a:ext uri="{FF2B5EF4-FFF2-40B4-BE49-F238E27FC236}">
                <a16:creationId xmlns:a16="http://schemas.microsoft.com/office/drawing/2014/main" id="{399B310F-7A75-924C-9978-F330FFE3028A}"/>
              </a:ext>
            </a:extLst>
          </p:cNvPr>
          <p:cNvSpPr txBox="1"/>
          <p:nvPr/>
        </p:nvSpPr>
        <p:spPr>
          <a:xfrm rot="5400000">
            <a:off x="6174066" y="3565579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 dirty="0"/>
              <a:t>…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DAC58A14-C87B-144B-A404-989955B5DAAB}"/>
                  </a:ext>
                </a:extLst>
              </p:cNvPr>
              <p:cNvSpPr/>
              <p:nvPr/>
            </p:nvSpPr>
            <p:spPr bwMode="auto">
              <a:xfrm>
                <a:off x="5947174" y="2754236"/>
                <a:ext cx="760372" cy="750547"/>
              </a:xfrm>
              <a:prstGeom prst="ellipse">
                <a:avLst/>
              </a:prstGeom>
              <a:solidFill>
                <a:srgbClr val="CE575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" name="Oval 12">
                <a:extLst>
                  <a:ext uri="{FF2B5EF4-FFF2-40B4-BE49-F238E27FC236}">
                    <a16:creationId xmlns:a16="http://schemas.microsoft.com/office/drawing/2014/main" id="{DAC58A14-C87B-144B-A404-989955B5DAA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947174" y="2754236"/>
                <a:ext cx="760372" cy="750547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23C5EF8-D5DE-9740-A24D-5FCB24339028}"/>
              </a:ext>
            </a:extLst>
          </p:cNvPr>
          <p:cNvCxnSpPr>
            <a:cxnSpLocks/>
            <a:stCxn id="5" idx="3"/>
            <a:endCxn id="11" idx="2"/>
          </p:cNvCxnSpPr>
          <p:nvPr/>
        </p:nvCxnSpPr>
        <p:spPr bwMode="auto">
          <a:xfrm flipV="1">
            <a:off x="3933011" y="1347362"/>
            <a:ext cx="2015505" cy="52674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CF7D48E-2EB1-C543-B499-AABE53424A69}"/>
              </a:ext>
            </a:extLst>
          </p:cNvPr>
          <p:cNvCxnSpPr>
            <a:cxnSpLocks/>
            <a:stCxn id="5" idx="3"/>
            <a:endCxn id="12" idx="2"/>
          </p:cNvCxnSpPr>
          <p:nvPr/>
        </p:nvCxnSpPr>
        <p:spPr bwMode="auto">
          <a:xfrm>
            <a:off x="3933011" y="1874108"/>
            <a:ext cx="2015505" cy="36594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5557A113-CF88-534B-8A54-BDBA91BC25E6}"/>
              </a:ext>
            </a:extLst>
          </p:cNvPr>
          <p:cNvCxnSpPr>
            <a:cxnSpLocks/>
            <a:stCxn id="5" idx="3"/>
            <a:endCxn id="14" idx="2"/>
          </p:cNvCxnSpPr>
          <p:nvPr/>
        </p:nvCxnSpPr>
        <p:spPr bwMode="auto">
          <a:xfrm>
            <a:off x="3933011" y="1874108"/>
            <a:ext cx="2014163" cy="125540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FCE8A3BD-8968-B147-9787-3BBEDAFF4154}"/>
              </a:ext>
            </a:extLst>
          </p:cNvPr>
          <p:cNvCxnSpPr>
            <a:cxnSpLocks/>
            <a:stCxn id="5" idx="3"/>
            <a:endCxn id="10" idx="2"/>
          </p:cNvCxnSpPr>
          <p:nvPr/>
        </p:nvCxnSpPr>
        <p:spPr bwMode="auto">
          <a:xfrm>
            <a:off x="3933011" y="1874108"/>
            <a:ext cx="2010918" cy="265514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BF8A0AE4-A225-674A-8850-8ABC532BAB59}"/>
              </a:ext>
            </a:extLst>
          </p:cNvPr>
          <p:cNvCxnSpPr>
            <a:cxnSpLocks/>
            <a:stCxn id="8" idx="3"/>
            <a:endCxn id="11" idx="2"/>
          </p:cNvCxnSpPr>
          <p:nvPr/>
        </p:nvCxnSpPr>
        <p:spPr bwMode="auto">
          <a:xfrm flipV="1">
            <a:off x="3942500" y="1347362"/>
            <a:ext cx="2006016" cy="148300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3248F6F3-A008-0A42-B3C3-CC398C55BC84}"/>
              </a:ext>
            </a:extLst>
          </p:cNvPr>
          <p:cNvCxnSpPr>
            <a:cxnSpLocks/>
            <a:stCxn id="8" idx="3"/>
            <a:endCxn id="12" idx="2"/>
          </p:cNvCxnSpPr>
          <p:nvPr/>
        </p:nvCxnSpPr>
        <p:spPr bwMode="auto">
          <a:xfrm flipV="1">
            <a:off x="3942500" y="2240049"/>
            <a:ext cx="2006016" cy="590317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C917BD1B-8CBF-2F4C-AE3D-F4A9D31FDEEB}"/>
              </a:ext>
            </a:extLst>
          </p:cNvPr>
          <p:cNvCxnSpPr>
            <a:cxnSpLocks/>
            <a:stCxn id="8" idx="3"/>
            <a:endCxn id="14" idx="2"/>
          </p:cNvCxnSpPr>
          <p:nvPr/>
        </p:nvCxnSpPr>
        <p:spPr bwMode="auto">
          <a:xfrm>
            <a:off x="3942500" y="2830366"/>
            <a:ext cx="2004674" cy="299144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32AB66E-5B58-5A49-B954-097AEEA28412}"/>
              </a:ext>
            </a:extLst>
          </p:cNvPr>
          <p:cNvCxnSpPr>
            <a:cxnSpLocks/>
            <a:stCxn id="8" idx="3"/>
            <a:endCxn id="10" idx="2"/>
          </p:cNvCxnSpPr>
          <p:nvPr/>
        </p:nvCxnSpPr>
        <p:spPr bwMode="auto">
          <a:xfrm>
            <a:off x="3942500" y="2830366"/>
            <a:ext cx="2001429" cy="1698883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8" name="Straight Arrow Connector 37">
            <a:extLst>
              <a:ext uri="{FF2B5EF4-FFF2-40B4-BE49-F238E27FC236}">
                <a16:creationId xmlns:a16="http://schemas.microsoft.com/office/drawing/2014/main" id="{72BCBABE-973E-CE48-B65F-5BA3081A7A58}"/>
              </a:ext>
            </a:extLst>
          </p:cNvPr>
          <p:cNvCxnSpPr>
            <a:cxnSpLocks/>
            <a:stCxn id="9" idx="3"/>
            <a:endCxn id="11" idx="2"/>
          </p:cNvCxnSpPr>
          <p:nvPr/>
        </p:nvCxnSpPr>
        <p:spPr bwMode="auto">
          <a:xfrm flipV="1">
            <a:off x="3927947" y="1347362"/>
            <a:ext cx="2020569" cy="251015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1C6E0A25-8A8C-464F-BC4F-C2099E8205FB}"/>
              </a:ext>
            </a:extLst>
          </p:cNvPr>
          <p:cNvCxnSpPr>
            <a:cxnSpLocks/>
            <a:stCxn id="9" idx="3"/>
            <a:endCxn id="12" idx="2"/>
          </p:cNvCxnSpPr>
          <p:nvPr/>
        </p:nvCxnSpPr>
        <p:spPr bwMode="auto">
          <a:xfrm flipV="1">
            <a:off x="3927947" y="2240049"/>
            <a:ext cx="2020569" cy="161747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5850FA6D-7F19-8F41-855D-BABADD70D730}"/>
              </a:ext>
            </a:extLst>
          </p:cNvPr>
          <p:cNvCxnSpPr>
            <a:cxnSpLocks/>
            <a:stCxn id="9" idx="3"/>
            <a:endCxn id="14" idx="2"/>
          </p:cNvCxnSpPr>
          <p:nvPr/>
        </p:nvCxnSpPr>
        <p:spPr bwMode="auto">
          <a:xfrm flipV="1">
            <a:off x="3927947" y="3129510"/>
            <a:ext cx="2019227" cy="72801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DF0F4A3B-5E13-C64C-AEAF-DC3CCDA5688F}"/>
              </a:ext>
            </a:extLst>
          </p:cNvPr>
          <p:cNvCxnSpPr>
            <a:cxnSpLocks/>
            <a:stCxn id="9" idx="3"/>
            <a:endCxn id="10" idx="2"/>
          </p:cNvCxnSpPr>
          <p:nvPr/>
        </p:nvCxnSpPr>
        <p:spPr bwMode="auto">
          <a:xfrm>
            <a:off x="3927947" y="3857520"/>
            <a:ext cx="2015982" cy="67172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2" name="Oval 12">
                <a:extLst>
                  <a:ext uri="{FF2B5EF4-FFF2-40B4-BE49-F238E27FC236}">
                    <a16:creationId xmlns:a16="http://schemas.microsoft.com/office/drawing/2014/main" id="{C3917881-B666-324A-94AB-804ECEF3FE13}"/>
                  </a:ext>
                </a:extLst>
              </p:cNvPr>
              <p:cNvSpPr/>
              <p:nvPr/>
            </p:nvSpPr>
            <p:spPr bwMode="auto">
              <a:xfrm>
                <a:off x="8734521" y="1650641"/>
                <a:ext cx="770500" cy="755439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2" name="Oval 12">
                <a:extLst>
                  <a:ext uri="{FF2B5EF4-FFF2-40B4-BE49-F238E27FC236}">
                    <a16:creationId xmlns:a16="http://schemas.microsoft.com/office/drawing/2014/main" id="{C3917881-B666-324A-94AB-804ECEF3FE1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34521" y="1650641"/>
                <a:ext cx="770500" cy="755439"/>
              </a:xfrm>
              <a:prstGeom prst="ellipse">
                <a:avLst/>
              </a:prstGeom>
              <a:blipFill>
                <a:blip r:embed="rId10"/>
                <a:stretch>
                  <a:fillRect b="-333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3" name="Oval 12">
                <a:extLst>
                  <a:ext uri="{FF2B5EF4-FFF2-40B4-BE49-F238E27FC236}">
                    <a16:creationId xmlns:a16="http://schemas.microsoft.com/office/drawing/2014/main" id="{0F650F8F-CEB3-0B43-829E-05EBFD1528F3}"/>
                  </a:ext>
                </a:extLst>
              </p:cNvPr>
              <p:cNvSpPr/>
              <p:nvPr/>
            </p:nvSpPr>
            <p:spPr bwMode="auto">
              <a:xfrm>
                <a:off x="8743164" y="3581954"/>
                <a:ext cx="761858" cy="750548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3" name="Oval 12">
                <a:extLst>
                  <a:ext uri="{FF2B5EF4-FFF2-40B4-BE49-F238E27FC236}">
                    <a16:creationId xmlns:a16="http://schemas.microsoft.com/office/drawing/2014/main" id="{0F650F8F-CEB3-0B43-829E-05EBFD1528F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3164" y="3581954"/>
                <a:ext cx="761858" cy="750548"/>
              </a:xfrm>
              <a:prstGeom prst="ellipse">
                <a:avLst/>
              </a:prstGeom>
              <a:blipFill>
                <a:blip r:embed="rId11"/>
                <a:stretch>
                  <a:fillRect b="-3333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Oval 12">
                <a:extLst>
                  <a:ext uri="{FF2B5EF4-FFF2-40B4-BE49-F238E27FC236}">
                    <a16:creationId xmlns:a16="http://schemas.microsoft.com/office/drawing/2014/main" id="{E4816221-5A5B-FF49-9A7D-C52F62629FA7}"/>
                  </a:ext>
                </a:extLst>
              </p:cNvPr>
              <p:cNvSpPr/>
              <p:nvPr/>
            </p:nvSpPr>
            <p:spPr bwMode="auto">
              <a:xfrm>
                <a:off x="8743164" y="2615322"/>
                <a:ext cx="761857" cy="757390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4" name="Oval 12">
                <a:extLst>
                  <a:ext uri="{FF2B5EF4-FFF2-40B4-BE49-F238E27FC236}">
                    <a16:creationId xmlns:a16="http://schemas.microsoft.com/office/drawing/2014/main" id="{E4816221-5A5B-FF49-9A7D-C52F62629F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743164" y="2615322"/>
                <a:ext cx="761857" cy="757390"/>
              </a:xfrm>
              <a:prstGeom prst="ellipse">
                <a:avLst/>
              </a:prstGeom>
              <a:blipFill>
                <a:blip r:embed="rId12"/>
                <a:stretch>
                  <a:fillRect b="-3279"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76DE451A-6F8E-6449-84C9-C14C90A0FB6B}"/>
              </a:ext>
            </a:extLst>
          </p:cNvPr>
          <p:cNvCxnSpPr>
            <a:cxnSpLocks/>
            <a:stCxn id="11" idx="6"/>
            <a:endCxn id="62" idx="2"/>
          </p:cNvCxnSpPr>
          <p:nvPr/>
        </p:nvCxnSpPr>
        <p:spPr bwMode="auto">
          <a:xfrm>
            <a:off x="6719016" y="1347362"/>
            <a:ext cx="2015505" cy="68099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9" name="Straight Arrow Connector 68">
            <a:extLst>
              <a:ext uri="{FF2B5EF4-FFF2-40B4-BE49-F238E27FC236}">
                <a16:creationId xmlns:a16="http://schemas.microsoft.com/office/drawing/2014/main" id="{A5018B76-4AD7-DA42-9AE7-FC4DD2DACBF0}"/>
              </a:ext>
            </a:extLst>
          </p:cNvPr>
          <p:cNvCxnSpPr>
            <a:cxnSpLocks/>
            <a:stCxn id="11" idx="6"/>
            <a:endCxn id="64" idx="2"/>
          </p:cNvCxnSpPr>
          <p:nvPr/>
        </p:nvCxnSpPr>
        <p:spPr bwMode="auto">
          <a:xfrm>
            <a:off x="6719016" y="1347362"/>
            <a:ext cx="2024148" cy="1646655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2" name="Straight Arrow Connector 71">
            <a:extLst>
              <a:ext uri="{FF2B5EF4-FFF2-40B4-BE49-F238E27FC236}">
                <a16:creationId xmlns:a16="http://schemas.microsoft.com/office/drawing/2014/main" id="{B34AEC5C-9CD4-4143-8044-8B3B4655E354}"/>
              </a:ext>
            </a:extLst>
          </p:cNvPr>
          <p:cNvCxnSpPr>
            <a:cxnSpLocks/>
            <a:stCxn id="11" idx="6"/>
            <a:endCxn id="63" idx="2"/>
          </p:cNvCxnSpPr>
          <p:nvPr/>
        </p:nvCxnSpPr>
        <p:spPr bwMode="auto">
          <a:xfrm>
            <a:off x="6719016" y="1347362"/>
            <a:ext cx="2024148" cy="2609866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5" name="Straight Arrow Connector 74">
            <a:extLst>
              <a:ext uri="{FF2B5EF4-FFF2-40B4-BE49-F238E27FC236}">
                <a16:creationId xmlns:a16="http://schemas.microsoft.com/office/drawing/2014/main" id="{D7D51101-21CF-2243-BB9E-9CC7B6184C5A}"/>
              </a:ext>
            </a:extLst>
          </p:cNvPr>
          <p:cNvCxnSpPr>
            <a:cxnSpLocks/>
            <a:stCxn id="12" idx="6"/>
            <a:endCxn id="62" idx="2"/>
          </p:cNvCxnSpPr>
          <p:nvPr/>
        </p:nvCxnSpPr>
        <p:spPr bwMode="auto">
          <a:xfrm flipV="1">
            <a:off x="6708888" y="2028361"/>
            <a:ext cx="2025633" cy="2116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173A6976-CEEB-114D-83D7-3FCBD18A2801}"/>
              </a:ext>
            </a:extLst>
          </p:cNvPr>
          <p:cNvCxnSpPr>
            <a:cxnSpLocks/>
            <a:stCxn id="12" idx="6"/>
            <a:endCxn id="64" idx="2"/>
          </p:cNvCxnSpPr>
          <p:nvPr/>
        </p:nvCxnSpPr>
        <p:spPr bwMode="auto">
          <a:xfrm>
            <a:off x="6708888" y="2240049"/>
            <a:ext cx="2034276" cy="75396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7" name="Straight Arrow Connector 76">
            <a:extLst>
              <a:ext uri="{FF2B5EF4-FFF2-40B4-BE49-F238E27FC236}">
                <a16:creationId xmlns:a16="http://schemas.microsoft.com/office/drawing/2014/main" id="{B771DCF4-DA71-5345-97D1-6ACE8B700B58}"/>
              </a:ext>
            </a:extLst>
          </p:cNvPr>
          <p:cNvCxnSpPr>
            <a:cxnSpLocks/>
            <a:stCxn id="12" idx="6"/>
            <a:endCxn id="63" idx="2"/>
          </p:cNvCxnSpPr>
          <p:nvPr/>
        </p:nvCxnSpPr>
        <p:spPr bwMode="auto">
          <a:xfrm>
            <a:off x="6708888" y="2240049"/>
            <a:ext cx="2034276" cy="171717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3AEE6ADF-93DC-9448-ACAA-082513095D23}"/>
              </a:ext>
            </a:extLst>
          </p:cNvPr>
          <p:cNvCxnSpPr>
            <a:cxnSpLocks/>
            <a:stCxn id="14" idx="6"/>
            <a:endCxn id="62" idx="2"/>
          </p:cNvCxnSpPr>
          <p:nvPr/>
        </p:nvCxnSpPr>
        <p:spPr bwMode="auto">
          <a:xfrm flipV="1">
            <a:off x="6707546" y="2028361"/>
            <a:ext cx="2026975" cy="1101149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5" name="Straight Arrow Connector 84">
            <a:extLst>
              <a:ext uri="{FF2B5EF4-FFF2-40B4-BE49-F238E27FC236}">
                <a16:creationId xmlns:a16="http://schemas.microsoft.com/office/drawing/2014/main" id="{8D8CD74C-106C-164F-9F45-9029D2450864}"/>
              </a:ext>
            </a:extLst>
          </p:cNvPr>
          <p:cNvCxnSpPr>
            <a:cxnSpLocks/>
            <a:stCxn id="14" idx="6"/>
            <a:endCxn id="64" idx="2"/>
          </p:cNvCxnSpPr>
          <p:nvPr/>
        </p:nvCxnSpPr>
        <p:spPr bwMode="auto">
          <a:xfrm flipV="1">
            <a:off x="6707546" y="2994017"/>
            <a:ext cx="2035618" cy="135493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42885851-AC37-9E49-83B0-DBE836195E26}"/>
              </a:ext>
            </a:extLst>
          </p:cNvPr>
          <p:cNvCxnSpPr>
            <a:cxnSpLocks/>
            <a:stCxn id="14" idx="6"/>
            <a:endCxn id="63" idx="2"/>
          </p:cNvCxnSpPr>
          <p:nvPr/>
        </p:nvCxnSpPr>
        <p:spPr bwMode="auto">
          <a:xfrm>
            <a:off x="6707546" y="3129510"/>
            <a:ext cx="2035618" cy="82771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3" name="Straight Arrow Connector 92">
            <a:extLst>
              <a:ext uri="{FF2B5EF4-FFF2-40B4-BE49-F238E27FC236}">
                <a16:creationId xmlns:a16="http://schemas.microsoft.com/office/drawing/2014/main" id="{36E4BF70-50A8-674E-A31C-1ACF1E1CAF69}"/>
              </a:ext>
            </a:extLst>
          </p:cNvPr>
          <p:cNvCxnSpPr>
            <a:cxnSpLocks/>
            <a:stCxn id="10" idx="6"/>
            <a:endCxn id="62" idx="2"/>
          </p:cNvCxnSpPr>
          <p:nvPr/>
        </p:nvCxnSpPr>
        <p:spPr bwMode="auto">
          <a:xfrm flipV="1">
            <a:off x="6707546" y="2028361"/>
            <a:ext cx="2026975" cy="25008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4" name="Straight Arrow Connector 93">
            <a:extLst>
              <a:ext uri="{FF2B5EF4-FFF2-40B4-BE49-F238E27FC236}">
                <a16:creationId xmlns:a16="http://schemas.microsoft.com/office/drawing/2014/main" id="{8C6C9AA0-B089-254A-8F6E-DC0ECB0BB220}"/>
              </a:ext>
            </a:extLst>
          </p:cNvPr>
          <p:cNvCxnSpPr>
            <a:cxnSpLocks/>
            <a:stCxn id="10" idx="6"/>
            <a:endCxn id="64" idx="2"/>
          </p:cNvCxnSpPr>
          <p:nvPr/>
        </p:nvCxnSpPr>
        <p:spPr bwMode="auto">
          <a:xfrm flipV="1">
            <a:off x="6707546" y="2994017"/>
            <a:ext cx="2035618" cy="1535232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95" name="Straight Arrow Connector 94">
            <a:extLst>
              <a:ext uri="{FF2B5EF4-FFF2-40B4-BE49-F238E27FC236}">
                <a16:creationId xmlns:a16="http://schemas.microsoft.com/office/drawing/2014/main" id="{7E090848-7CB8-9A4F-B8F8-92C62B492562}"/>
              </a:ext>
            </a:extLst>
          </p:cNvPr>
          <p:cNvCxnSpPr>
            <a:cxnSpLocks/>
            <a:stCxn id="10" idx="6"/>
            <a:endCxn id="63" idx="2"/>
          </p:cNvCxnSpPr>
          <p:nvPr/>
        </p:nvCxnSpPr>
        <p:spPr bwMode="auto">
          <a:xfrm flipV="1">
            <a:off x="6707546" y="3957228"/>
            <a:ext cx="2035618" cy="572021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2" name="TextBox 101">
            <a:extLst>
              <a:ext uri="{FF2B5EF4-FFF2-40B4-BE49-F238E27FC236}">
                <a16:creationId xmlns:a16="http://schemas.microsoft.com/office/drawing/2014/main" id="{3E5479B0-5A1C-9647-BFD7-DA852F689B63}"/>
              </a:ext>
            </a:extLst>
          </p:cNvPr>
          <p:cNvSpPr txBox="1"/>
          <p:nvPr/>
        </p:nvSpPr>
        <p:spPr>
          <a:xfrm rot="5400000">
            <a:off x="3503974" y="4294101"/>
            <a:ext cx="5437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sz="2800" b="1" dirty="0"/>
              <a:t>…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C0F36F6-B747-1C44-AEE5-6C3356D49EAB}"/>
              </a:ext>
            </a:extLst>
          </p:cNvPr>
          <p:cNvSpPr txBox="1"/>
          <p:nvPr/>
        </p:nvSpPr>
        <p:spPr>
          <a:xfrm>
            <a:off x="111671" y="1840884"/>
            <a:ext cx="116730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dessert</a:t>
            </a:r>
            <a:endParaRPr lang="en-CN" sz="2400" dirty="0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F290D790-C2D3-3547-9670-ECC60C04637F}"/>
              </a:ext>
            </a:extLst>
          </p:cNvPr>
          <p:cNvSpPr txBox="1"/>
          <p:nvPr/>
        </p:nvSpPr>
        <p:spPr>
          <a:xfrm>
            <a:off x="313180" y="2844215"/>
            <a:ext cx="7109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was</a:t>
            </a:r>
            <a:endParaRPr lang="en-CN" sz="2400" dirty="0"/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8D39BE9E-77AC-264F-B2C3-6909E1400A7E}"/>
              </a:ext>
            </a:extLst>
          </p:cNvPr>
          <p:cNvSpPr txBox="1"/>
          <p:nvPr/>
        </p:nvSpPr>
        <p:spPr>
          <a:xfrm>
            <a:off x="226886" y="3800833"/>
            <a:ext cx="8901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great</a:t>
            </a:r>
            <a:endParaRPr lang="en-CN" sz="2400" dirty="0"/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DF9673F3-744E-BD48-A3A5-1D90A0C7E01F}"/>
              </a:ext>
            </a:extLst>
          </p:cNvPr>
          <p:cNvSpPr txBox="1"/>
          <p:nvPr/>
        </p:nvSpPr>
        <p:spPr>
          <a:xfrm>
            <a:off x="1302396" y="1746615"/>
            <a:ext cx="2218245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wordcount</a:t>
            </a:r>
            <a:r>
              <a:rPr lang="zh-CN" altLang="en-US" sz="2000" dirty="0"/>
              <a:t> </a:t>
            </a:r>
            <a:r>
              <a:rPr lang="en-US" altLang="zh-CN" sz="2000" dirty="0"/>
              <a:t>=3</a:t>
            </a:r>
            <a:endParaRPr lang="en-CN" sz="2000" dirty="0"/>
          </a:p>
        </p:txBody>
      </p:sp>
      <p:sp>
        <p:nvSpPr>
          <p:cNvPr id="112" name="Right Brace 111">
            <a:extLst>
              <a:ext uri="{FF2B5EF4-FFF2-40B4-BE49-F238E27FC236}">
                <a16:creationId xmlns:a16="http://schemas.microsoft.com/office/drawing/2014/main" id="{5314F6D9-E932-BA46-AEDD-56C27C8F5061}"/>
              </a:ext>
            </a:extLst>
          </p:cNvPr>
          <p:cNvSpPr/>
          <p:nvPr/>
        </p:nvSpPr>
        <p:spPr>
          <a:xfrm>
            <a:off x="1103367" y="1823758"/>
            <a:ext cx="453703" cy="2471173"/>
          </a:xfrm>
          <a:prstGeom prst="rightBrace">
            <a:avLst>
              <a:gd name="adj1" fmla="val 66845"/>
              <a:gd name="adj2" fmla="val 48806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9E6BE32A-B62E-4D43-B142-A819EE8E8587}"/>
              </a:ext>
            </a:extLst>
          </p:cNvPr>
          <p:cNvSpPr txBox="1"/>
          <p:nvPr/>
        </p:nvSpPr>
        <p:spPr>
          <a:xfrm>
            <a:off x="1259954" y="2583971"/>
            <a:ext cx="213506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positive</a:t>
            </a:r>
            <a:r>
              <a:rPr lang="zh-CN" altLang="en-US" sz="2000" dirty="0"/>
              <a:t> </a:t>
            </a:r>
            <a:r>
              <a:rPr lang="en-US" altLang="zh-CN" sz="2000" dirty="0"/>
              <a:t>lexicon</a:t>
            </a:r>
            <a:r>
              <a:rPr lang="zh-CN" altLang="en-US" sz="2000" dirty="0"/>
              <a:t> </a:t>
            </a:r>
            <a:r>
              <a:rPr lang="en-US" altLang="zh-CN" sz="2000" dirty="0"/>
              <a:t>words</a:t>
            </a:r>
            <a:r>
              <a:rPr lang="zh-CN" altLang="en-US" sz="2000" dirty="0"/>
              <a:t> </a:t>
            </a:r>
            <a:r>
              <a:rPr lang="en-US" altLang="zh-CN" sz="2000" dirty="0"/>
              <a:t>=</a:t>
            </a:r>
            <a:r>
              <a:rPr lang="zh-CN" altLang="en-US" sz="2000" dirty="0"/>
              <a:t> </a:t>
            </a:r>
            <a:r>
              <a:rPr lang="en-US" altLang="zh-CN" sz="2000" dirty="0"/>
              <a:t>1</a:t>
            </a:r>
            <a:endParaRPr lang="en-CN" sz="2000" dirty="0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ABA1C11-801D-884B-AFF0-7C9C658C6E06}"/>
              </a:ext>
            </a:extLst>
          </p:cNvPr>
          <p:cNvSpPr txBox="1"/>
          <p:nvPr/>
        </p:nvSpPr>
        <p:spPr>
          <a:xfrm>
            <a:off x="1900972" y="3648600"/>
            <a:ext cx="131278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/>
              <a:t>count</a:t>
            </a:r>
            <a:r>
              <a:rPr lang="zh-CN" altLang="en-US" sz="2000" dirty="0"/>
              <a:t> </a:t>
            </a:r>
            <a:r>
              <a:rPr lang="en-US" altLang="zh-CN" sz="2000" dirty="0"/>
              <a:t>of</a:t>
            </a:r>
            <a:r>
              <a:rPr lang="zh-CN" altLang="en-US" sz="2000" dirty="0"/>
              <a:t> </a:t>
            </a:r>
            <a:r>
              <a:rPr lang="en-US" altLang="zh-CN" sz="2000" dirty="0"/>
              <a:t>“no”</a:t>
            </a:r>
            <a:r>
              <a:rPr lang="zh-CN" altLang="en-US" sz="2000" dirty="0"/>
              <a:t> </a:t>
            </a:r>
            <a:r>
              <a:rPr lang="en-US" altLang="zh-CN" sz="2000" dirty="0"/>
              <a:t>=0</a:t>
            </a:r>
            <a:endParaRPr lang="en-CN" sz="2000" dirty="0"/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3C46F3CB-FB1A-834F-A1CF-DE32EF0040C7}"/>
              </a:ext>
            </a:extLst>
          </p:cNvPr>
          <p:cNvSpPr txBox="1"/>
          <p:nvPr/>
        </p:nvSpPr>
        <p:spPr>
          <a:xfrm>
            <a:off x="668662" y="5120206"/>
            <a:ext cx="18231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Input</a:t>
            </a:r>
            <a:r>
              <a:rPr lang="zh-CN" altLang="en-US" sz="2400" dirty="0"/>
              <a:t> </a:t>
            </a:r>
            <a:r>
              <a:rPr lang="en-US" altLang="zh-CN" sz="2400" dirty="0"/>
              <a:t>words</a:t>
            </a:r>
            <a:endParaRPr lang="en-CN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25AE499-6BBF-8F4E-839B-053E8DFAB3AC}"/>
                  </a:ext>
                </a:extLst>
              </p:cNvPr>
              <p:cNvSpPr txBox="1"/>
              <p:nvPr/>
            </p:nvSpPr>
            <p:spPr>
              <a:xfrm>
                <a:off x="3067249" y="5112392"/>
                <a:ext cx="1213794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US" altLang="zh-CN" sz="24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ℝ</m:t>
                          </m:r>
                        </m:e>
                        <m:sup>
                          <m:r>
                            <a:rPr lang="en-US" altLang="zh-CN" sz="24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</m:oMath>
                  </m:oMathPara>
                </a14:m>
                <a:endParaRPr lang="en-CN" sz="2400" dirty="0"/>
              </a:p>
            </p:txBody>
          </p:sp>
        </mc:Choice>
        <mc:Fallback xmlns=""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425AE499-6BBF-8F4E-839B-053E8DFAB3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67249" y="5112392"/>
                <a:ext cx="1213794" cy="461665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D39E4DE-8903-4A4B-9F8F-8C1B9785DB41}"/>
                  </a:ext>
                </a:extLst>
              </p:cNvPr>
              <p:cNvSpPr txBox="1"/>
              <p:nvPr/>
            </p:nvSpPr>
            <p:spPr>
              <a:xfrm>
                <a:off x="4192543" y="5120206"/>
                <a:ext cx="1991782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𝑾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0D39E4DE-8903-4A4B-9F8F-8C1B9785DB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2543" y="5120206"/>
                <a:ext cx="1991782" cy="46820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38059F-B172-9E4E-859B-9792BB493418}"/>
                  </a:ext>
                </a:extLst>
              </p:cNvPr>
              <p:cNvSpPr txBox="1"/>
              <p:nvPr/>
            </p:nvSpPr>
            <p:spPr>
              <a:xfrm>
                <a:off x="5999957" y="5112073"/>
                <a:ext cx="1309661" cy="47557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19" name="TextBox 118">
                <a:extLst>
                  <a:ext uri="{FF2B5EF4-FFF2-40B4-BE49-F238E27FC236}">
                    <a16:creationId xmlns:a16="http://schemas.microsoft.com/office/drawing/2014/main" id="{4F38059F-B172-9E4E-859B-9792BB4934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99957" y="5112073"/>
                <a:ext cx="1309661" cy="475579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0D8055F-5FF2-324F-8E21-2D6E295DD88B}"/>
                  </a:ext>
                </a:extLst>
              </p:cNvPr>
              <p:cNvSpPr txBox="1"/>
              <p:nvPr/>
            </p:nvSpPr>
            <p:spPr>
              <a:xfrm>
                <a:off x="7197213" y="5112073"/>
                <a:ext cx="1545951" cy="4682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𝑼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3×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20" name="TextBox 119">
                <a:extLst>
                  <a:ext uri="{FF2B5EF4-FFF2-40B4-BE49-F238E27FC236}">
                    <a16:creationId xmlns:a16="http://schemas.microsoft.com/office/drawing/2014/main" id="{00D8055F-5FF2-324F-8E21-2D6E295DD88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97213" y="5112073"/>
                <a:ext cx="1545951" cy="46820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36F19F-42A4-044B-8680-5684697788CE}"/>
                  </a:ext>
                </a:extLst>
              </p:cNvPr>
              <p:cNvSpPr txBox="1"/>
              <p:nvPr/>
            </p:nvSpPr>
            <p:spPr>
              <a:xfrm>
                <a:off x="8837909" y="5053137"/>
                <a:ext cx="1199618" cy="47000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24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∈</m:t>
                    </m:r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CN" sz="2400" dirty="0"/>
              </a:p>
            </p:txBody>
          </p:sp>
        </mc:Choice>
        <mc:Fallback xmlns="">
          <p:sp>
            <p:nvSpPr>
              <p:cNvPr id="121" name="TextBox 120">
                <a:extLst>
                  <a:ext uri="{FF2B5EF4-FFF2-40B4-BE49-F238E27FC236}">
                    <a16:creationId xmlns:a16="http://schemas.microsoft.com/office/drawing/2014/main" id="{E736F19F-42A4-044B-8680-5684697788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37909" y="5053137"/>
                <a:ext cx="1199618" cy="470000"/>
              </a:xfrm>
              <a:prstGeom prst="rect">
                <a:avLst/>
              </a:prstGeom>
              <a:blipFill>
                <a:blip r:embed="rId17"/>
                <a:stretch>
                  <a:fillRect b="-1315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2E757D-769F-1541-AF71-D74CA9BCDB3D}"/>
                  </a:ext>
                </a:extLst>
              </p:cNvPr>
              <p:cNvSpPr txBox="1"/>
              <p:nvPr/>
            </p:nvSpPr>
            <p:spPr>
              <a:xfrm>
                <a:off x="10037527" y="1764581"/>
                <a:ext cx="12724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posi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22" name="TextBox 121">
                <a:extLst>
                  <a:ext uri="{FF2B5EF4-FFF2-40B4-BE49-F238E27FC236}">
                    <a16:creationId xmlns:a16="http://schemas.microsoft.com/office/drawing/2014/main" id="{292E757D-769F-1541-AF71-D74CA9BCDB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527" y="1764581"/>
                <a:ext cx="1272415" cy="523220"/>
              </a:xfrm>
              <a:prstGeom prst="rect">
                <a:avLst/>
              </a:prstGeom>
              <a:blipFill>
                <a:blip r:embed="rId18"/>
                <a:stretch>
                  <a:fillRect l="-2970" r="-9901"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94E3108-94D0-A642-A8A2-FBC641F07E12}"/>
                  </a:ext>
                </a:extLst>
              </p:cNvPr>
              <p:cNvSpPr txBox="1"/>
              <p:nvPr/>
            </p:nvSpPr>
            <p:spPr>
              <a:xfrm>
                <a:off x="10037528" y="2730359"/>
                <a:ext cx="1272415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nega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394E3108-94D0-A642-A8A2-FBC641F07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528" y="2730359"/>
                <a:ext cx="1272415" cy="523220"/>
              </a:xfrm>
              <a:prstGeom prst="rect">
                <a:avLst/>
              </a:prstGeom>
              <a:blipFill>
                <a:blip r:embed="rId19"/>
                <a:stretch>
                  <a:fillRect l="-2970" r="-15842" b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5F6D4B-502F-6046-B9E1-EFC1EB630BA2}"/>
                  </a:ext>
                </a:extLst>
              </p:cNvPr>
              <p:cNvSpPr txBox="1"/>
              <p:nvPr/>
            </p:nvSpPr>
            <p:spPr>
              <a:xfrm>
                <a:off x="10037528" y="3689438"/>
                <a:ext cx="137780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m:rPr>
                          <m:sty m:val="p"/>
                        </m:rPr>
                        <a:rPr lang="en-US" altLang="zh-CN" sz="2800" b="0" i="0" smtClean="0">
                          <a:latin typeface="Cambria Math" panose="02040503050406030204" pitchFamily="18" charset="0"/>
                        </a:rPr>
                        <m:t>neut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CN" sz="2800" dirty="0"/>
              </a:p>
            </p:txBody>
          </p:sp>
        </mc:Choice>
        <mc:Fallback xmlns=""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DC5F6D4B-502F-6046-B9E1-EFC1EB630BA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37528" y="3689438"/>
                <a:ext cx="1377808" cy="523220"/>
              </a:xfrm>
              <a:prstGeom prst="rect">
                <a:avLst/>
              </a:prstGeom>
              <a:blipFill>
                <a:blip r:embed="rId20"/>
                <a:stretch>
                  <a:fillRect l="-1818" r="-4545" b="-2142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5" name="Straight Arrow Connector 124">
            <a:extLst>
              <a:ext uri="{FF2B5EF4-FFF2-40B4-BE49-F238E27FC236}">
                <a16:creationId xmlns:a16="http://schemas.microsoft.com/office/drawing/2014/main" id="{BF5F951A-51A3-8349-9635-6015B431EBCA}"/>
              </a:ext>
            </a:extLst>
          </p:cNvPr>
          <p:cNvCxnSpPr>
            <a:cxnSpLocks/>
            <a:stCxn id="62" idx="6"/>
            <a:endCxn id="122" idx="1"/>
          </p:cNvCxnSpPr>
          <p:nvPr/>
        </p:nvCxnSpPr>
        <p:spPr bwMode="auto">
          <a:xfrm flipV="1">
            <a:off x="9505021" y="2026191"/>
            <a:ext cx="532506" cy="217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9" name="Straight Arrow Connector 128">
            <a:extLst>
              <a:ext uri="{FF2B5EF4-FFF2-40B4-BE49-F238E27FC236}">
                <a16:creationId xmlns:a16="http://schemas.microsoft.com/office/drawing/2014/main" id="{EBA63B4E-CD0B-ED49-BF64-7BD43C375AEE}"/>
              </a:ext>
            </a:extLst>
          </p:cNvPr>
          <p:cNvCxnSpPr>
            <a:cxnSpLocks/>
            <a:stCxn id="64" idx="6"/>
            <a:endCxn id="123" idx="1"/>
          </p:cNvCxnSpPr>
          <p:nvPr/>
        </p:nvCxnSpPr>
        <p:spPr bwMode="auto">
          <a:xfrm flipV="1">
            <a:off x="9505021" y="2991969"/>
            <a:ext cx="532507" cy="204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0F74D48-0BF5-6E40-8F60-0AB6E4A06D7D}"/>
              </a:ext>
            </a:extLst>
          </p:cNvPr>
          <p:cNvCxnSpPr>
            <a:cxnSpLocks/>
            <a:stCxn id="63" idx="6"/>
            <a:endCxn id="124" idx="1"/>
          </p:cNvCxnSpPr>
          <p:nvPr/>
        </p:nvCxnSpPr>
        <p:spPr bwMode="auto">
          <a:xfrm flipV="1">
            <a:off x="9505022" y="3951048"/>
            <a:ext cx="532506" cy="618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1784328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375231-AC75-4CB8-87EE-98CBDD39AC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Even better: representation learning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7866EB-FBB1-4A5F-8B5D-DEB804F085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826" y="1047487"/>
            <a:ext cx="11371326" cy="1409963"/>
          </a:xfrm>
        </p:spPr>
        <p:txBody>
          <a:bodyPr>
            <a:normAutofit/>
          </a:bodyPr>
          <a:lstStyle/>
          <a:p>
            <a:r>
              <a:rPr lang="en-US" altLang="zh-CN" sz="3200" dirty="0"/>
              <a:t>Instead of using hand-built human-engineered features for classification, use learned representations like embeddings!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376EEFD-CE1C-424A-99DE-DF9E74A59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1266" name="Picture 2" descr="Representation Learning 101 for Software Engineers">
            <a:extLst>
              <a:ext uri="{FF2B5EF4-FFF2-40B4-BE49-F238E27FC236}">
                <a16:creationId xmlns:a16="http://schemas.microsoft.com/office/drawing/2014/main" id="{A16D7CCC-CEEA-4874-8076-09C65B9FA2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62123"/>
          <a:stretch/>
        </p:blipFill>
        <p:spPr bwMode="auto">
          <a:xfrm>
            <a:off x="318129" y="2457450"/>
            <a:ext cx="4553910" cy="34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7FABA1F1-1FF5-4122-A038-C1D69479CA24}"/>
              </a:ext>
            </a:extLst>
          </p:cNvPr>
          <p:cNvSpPr txBox="1"/>
          <p:nvPr/>
        </p:nvSpPr>
        <p:spPr>
          <a:xfrm>
            <a:off x="1359815" y="6398438"/>
            <a:ext cx="946284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The pic is from Fast Forward labs, 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https://blog.fastforwardlabs.com/2020/11/15/representation-learning-101-for-software-engineers.html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zh-CN" altLang="en-US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Picture 2" descr="Representation Learning 101 for Software Engineers">
            <a:extLst>
              <a:ext uri="{FF2B5EF4-FFF2-40B4-BE49-F238E27FC236}">
                <a16:creationId xmlns:a16="http://schemas.microsoft.com/office/drawing/2014/main" id="{01F799F9-DD44-C04D-81D5-5C041B1B30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58" r="45130"/>
          <a:stretch/>
        </p:blipFill>
        <p:spPr bwMode="auto">
          <a:xfrm>
            <a:off x="4857749" y="2457450"/>
            <a:ext cx="2057401" cy="34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Representation Learning 101 for Software Engineers">
            <a:extLst>
              <a:ext uri="{FF2B5EF4-FFF2-40B4-BE49-F238E27FC236}">
                <a16:creationId xmlns:a16="http://schemas.microsoft.com/office/drawing/2014/main" id="{2FE70675-BA9B-9B4F-9B65-2BD528A9515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70" r="2982"/>
          <a:stretch/>
        </p:blipFill>
        <p:spPr bwMode="auto">
          <a:xfrm>
            <a:off x="6915150" y="2457450"/>
            <a:ext cx="5067503" cy="348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6701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76BCA0-5DD0-47AB-923F-617A97A2E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0000">
            <a:noAutofit/>
          </a:bodyPr>
          <a:lstStyle/>
          <a:p>
            <a:r>
              <a:rPr lang="en-US" altLang="zh-CN" dirty="0"/>
              <a:t>FNN classifier with embeddings</a:t>
            </a:r>
            <a:endParaRPr lang="zh-CN" altLang="en-US" sz="4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CE886B-90AE-4647-B44E-F4DC5BB82D9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9383" y="1011477"/>
                <a:ext cx="7033454" cy="4097708"/>
              </a:xfrm>
            </p:spPr>
            <p:txBody>
              <a:bodyPr lIns="90000">
                <a:noAutofit/>
              </a:bodyPr>
              <a:lstStyle/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altLang="zh-CN" dirty="0"/>
                  <a:t>Representing words as embeddings(e.g., word2vec or </a:t>
                </a:r>
                <a:r>
                  <a:rPr lang="en-US" altLang="zh-CN" dirty="0" err="1"/>
                  <a:t>GloVe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vectors)</a:t>
                </a:r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altLang="zh-CN" dirty="0"/>
                  <a:t>From text sample to feature vector: Design a 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pooling function</a:t>
                </a:r>
                <a:r>
                  <a:rPr lang="en-US" altLang="zh-CN" dirty="0"/>
                  <a:t> for all the words in the input, e.g.,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𝒙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mean</m:t>
                          </m:r>
                        </m:sub>
                      </m:sSub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𝒆</m:t>
                          </m:r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0CE886B-90AE-4647-B44E-F4DC5BB82D9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9383" y="1011477"/>
                <a:ext cx="7033454" cy="4097708"/>
              </a:xfrm>
              <a:blipFill>
                <a:blip r:embed="rId3"/>
                <a:stretch>
                  <a:fillRect l="-1441" t="-1543" r="-180" b="-3858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1BC587-90C3-4247-9641-448056AACF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F61BFC9-37FD-466E-9EDA-845C73EE9B07}"/>
              </a:ext>
            </a:extLst>
          </p:cNvPr>
          <p:cNvSpPr txBox="1"/>
          <p:nvPr/>
        </p:nvSpPr>
        <p:spPr>
          <a:xfrm>
            <a:off x="8554803" y="5722332"/>
            <a:ext cx="2818503" cy="307777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5994C11B-C4F7-48B6-A375-4977572FEEBC}"/>
              </a:ext>
            </a:extLst>
          </p:cNvPr>
          <p:cNvSpPr txBox="1"/>
          <p:nvPr/>
        </p:nvSpPr>
        <p:spPr>
          <a:xfrm>
            <a:off x="8550617" y="5352161"/>
            <a:ext cx="2818503" cy="307777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45DE91C-75EC-4A3E-9F15-7A9D788602B2}"/>
              </a:ext>
            </a:extLst>
          </p:cNvPr>
          <p:cNvSpPr txBox="1"/>
          <p:nvPr/>
        </p:nvSpPr>
        <p:spPr>
          <a:xfrm>
            <a:off x="8563394" y="3862945"/>
            <a:ext cx="2818503" cy="307777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AE1DA870-1C0C-45F1-A839-3F0134E20753}"/>
              </a:ext>
            </a:extLst>
          </p:cNvPr>
          <p:cNvSpPr txBox="1"/>
          <p:nvPr/>
        </p:nvSpPr>
        <p:spPr>
          <a:xfrm>
            <a:off x="8558094" y="3487829"/>
            <a:ext cx="2818503" cy="307777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358ACDA0-8219-4234-9950-5B4522B054D4}"/>
              </a:ext>
            </a:extLst>
          </p:cNvPr>
          <p:cNvSpPr txBox="1"/>
          <p:nvPr/>
        </p:nvSpPr>
        <p:spPr>
          <a:xfrm>
            <a:off x="8558094" y="3116765"/>
            <a:ext cx="2818503" cy="307777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C3CC003-8B8E-4E5B-A19A-70B71F2911C5}"/>
              </a:ext>
            </a:extLst>
          </p:cNvPr>
          <p:cNvSpPr txBox="1"/>
          <p:nvPr/>
        </p:nvSpPr>
        <p:spPr>
          <a:xfrm>
            <a:off x="8558094" y="2749520"/>
            <a:ext cx="2818503" cy="307777"/>
          </a:xfrm>
          <a:prstGeom prst="rect">
            <a:avLst/>
          </a:prstGeom>
          <a:solidFill>
            <a:srgbClr val="00B050"/>
          </a:solidFill>
        </p:spPr>
        <p:txBody>
          <a:bodyPr wrap="square" rtlCol="0">
            <a:spAutoFit/>
          </a:bodyPr>
          <a:lstStyle/>
          <a:p>
            <a:endParaRPr lang="zh-CN" altLang="en-US" sz="1400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6BD12144-2A61-4A47-B32A-F5008C6B2141}"/>
              </a:ext>
            </a:extLst>
          </p:cNvPr>
          <p:cNvSpPr txBox="1"/>
          <p:nvPr/>
        </p:nvSpPr>
        <p:spPr>
          <a:xfrm>
            <a:off x="7602837" y="2678330"/>
            <a:ext cx="944489" cy="33660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rgbClr val="00B050"/>
                </a:solidFill>
              </a:rPr>
              <a:t>dessert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rgbClr val="00B0F0"/>
                </a:solidFill>
              </a:rPr>
              <a:t>was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1"/>
                </a:solidFill>
              </a:rPr>
              <a:t>great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2"/>
                </a:solidFill>
              </a:rPr>
              <a:t>this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5"/>
                </a:solidFill>
              </a:rPr>
              <a:t>the</a:t>
            </a:r>
          </a:p>
          <a:p>
            <a:pPr algn="r">
              <a:lnSpc>
                <a:spcPct val="150000"/>
              </a:lnSpc>
            </a:pPr>
            <a:r>
              <a:rPr lang="en-US" altLang="zh-CN" sz="1600" b="1" dirty="0">
                <a:solidFill>
                  <a:schemeClr val="accent6"/>
                </a:solidFill>
              </a:rPr>
              <a:t>which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197A6B81-E22C-4474-98E7-3BA1518DC28C}"/>
              </a:ext>
            </a:extLst>
          </p:cNvPr>
          <p:cNvSpPr txBox="1"/>
          <p:nvPr/>
        </p:nvSpPr>
        <p:spPr>
          <a:xfrm>
            <a:off x="8010961" y="1989174"/>
            <a:ext cx="38939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Word representations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双括号 13">
            <a:extLst>
              <a:ext uri="{FF2B5EF4-FFF2-40B4-BE49-F238E27FC236}">
                <a16:creationId xmlns:a16="http://schemas.microsoft.com/office/drawing/2014/main" id="{6DB1724A-4922-4398-88BC-0C22E9DAF2A7}"/>
              </a:ext>
            </a:extLst>
          </p:cNvPr>
          <p:cNvSpPr/>
          <p:nvPr/>
        </p:nvSpPr>
        <p:spPr>
          <a:xfrm>
            <a:off x="8558094" y="2678329"/>
            <a:ext cx="2818503" cy="3457357"/>
          </a:xfrm>
          <a:prstGeom prst="bracketPair">
            <a:avLst>
              <a:gd name="adj" fmla="val 4072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altLang="zh-CN" dirty="0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CE4AA70-0405-4B05-96BB-5CBAEE89A060}"/>
              </a:ext>
            </a:extLst>
          </p:cNvPr>
          <p:cNvSpPr txBox="1"/>
          <p:nvPr/>
        </p:nvSpPr>
        <p:spPr>
          <a:xfrm>
            <a:off x="8766998" y="2678330"/>
            <a:ext cx="470000" cy="15645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2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0.1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0.3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-2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99F54D-5E7F-4D76-B50E-3F68B0E1B97C}"/>
              </a:ext>
            </a:extLst>
          </p:cNvPr>
          <p:cNvSpPr txBox="1"/>
          <p:nvPr/>
        </p:nvSpPr>
        <p:spPr>
          <a:xfrm>
            <a:off x="9724869" y="2661716"/>
            <a:ext cx="470000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0.5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0.2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-2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0.2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76E0E24-7643-4450-A8ED-DF0504E67B05}"/>
              </a:ext>
            </a:extLst>
          </p:cNvPr>
          <p:cNvSpPr txBox="1"/>
          <p:nvPr/>
        </p:nvSpPr>
        <p:spPr>
          <a:xfrm>
            <a:off x="10682740" y="2656952"/>
            <a:ext cx="470000" cy="1524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4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0.7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0.2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0.8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BC45217-6049-4AE0-A941-BE0ACECC2F28}"/>
              </a:ext>
            </a:extLst>
          </p:cNvPr>
          <p:cNvSpPr txBox="1"/>
          <p:nvPr/>
        </p:nvSpPr>
        <p:spPr>
          <a:xfrm>
            <a:off x="8852758" y="4152061"/>
            <a:ext cx="21211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  <a:endParaRPr lang="zh-CN" altLang="en-US" sz="1600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4DA6D35-9FF1-488B-B4BA-1DC29980AFB0}"/>
              </a:ext>
            </a:extLst>
          </p:cNvPr>
          <p:cNvSpPr txBox="1"/>
          <p:nvPr/>
        </p:nvSpPr>
        <p:spPr>
          <a:xfrm>
            <a:off x="8852758" y="5289800"/>
            <a:ext cx="298480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1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3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585DFD20-0A25-46DA-BC38-C86C007D6314}"/>
              </a:ext>
            </a:extLst>
          </p:cNvPr>
          <p:cNvSpPr txBox="1"/>
          <p:nvPr/>
        </p:nvSpPr>
        <p:spPr>
          <a:xfrm>
            <a:off x="9842426" y="5275722"/>
            <a:ext cx="470000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0.7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5</a:t>
            </a: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60028C6-CA83-434C-9D36-6E9512948D49}"/>
              </a:ext>
            </a:extLst>
          </p:cNvPr>
          <p:cNvSpPr txBox="1"/>
          <p:nvPr/>
        </p:nvSpPr>
        <p:spPr>
          <a:xfrm>
            <a:off x="10742458" y="5277949"/>
            <a:ext cx="470000" cy="7853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/>
              <a:t>3</a:t>
            </a:r>
          </a:p>
          <a:p>
            <a:pPr>
              <a:lnSpc>
                <a:spcPct val="150000"/>
              </a:lnSpc>
            </a:pPr>
            <a:r>
              <a:rPr lang="en-US" altLang="zh-CN" sz="1600" dirty="0"/>
              <a:t>0.2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7DDBBA6B-1140-4520-86F8-6454E6C94E12}"/>
              </a:ext>
            </a:extLst>
          </p:cNvPr>
          <p:cNvSpPr txBox="1"/>
          <p:nvPr/>
        </p:nvSpPr>
        <p:spPr>
          <a:xfrm>
            <a:off x="9928186" y="4152060"/>
            <a:ext cx="21211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  <a:endParaRPr lang="zh-CN" altLang="en-US" sz="1600" b="1" dirty="0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EC659D8B-5EB6-414B-9665-DDD979C78C36}"/>
              </a:ext>
            </a:extLst>
          </p:cNvPr>
          <p:cNvSpPr txBox="1"/>
          <p:nvPr/>
        </p:nvSpPr>
        <p:spPr>
          <a:xfrm>
            <a:off x="10824514" y="4152059"/>
            <a:ext cx="212117" cy="1195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</a:p>
          <a:p>
            <a:pPr>
              <a:lnSpc>
                <a:spcPct val="150000"/>
              </a:lnSpc>
            </a:pPr>
            <a:r>
              <a:rPr lang="en-US" altLang="zh-CN" sz="1600" b="1" dirty="0"/>
              <a:t>.</a:t>
            </a:r>
            <a:endParaRPr lang="zh-CN" altLang="en-US" sz="1600" b="1" dirty="0"/>
          </a:p>
        </p:txBody>
      </p:sp>
      <p:sp>
        <p:nvSpPr>
          <p:cNvPr id="24" name="内容占位符 2">
            <a:extLst>
              <a:ext uri="{FF2B5EF4-FFF2-40B4-BE49-F238E27FC236}">
                <a16:creationId xmlns:a16="http://schemas.microsoft.com/office/drawing/2014/main" id="{45617831-FA54-4088-9BD1-10576395B748}"/>
              </a:ext>
            </a:extLst>
          </p:cNvPr>
          <p:cNvSpPr txBox="1">
            <a:spLocks/>
          </p:cNvSpPr>
          <p:nvPr/>
        </p:nvSpPr>
        <p:spPr>
          <a:xfrm>
            <a:off x="539047" y="2674398"/>
            <a:ext cx="6434146" cy="25445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A16124-7C9A-4519-8B03-39734CEF971E}"/>
                  </a:ext>
                </a:extLst>
              </p:cNvPr>
              <p:cNvSpPr txBox="1"/>
              <p:nvPr/>
            </p:nvSpPr>
            <p:spPr>
              <a:xfrm>
                <a:off x="1155369" y="4938582"/>
                <a:ext cx="2713372" cy="181588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𝒙</m:t>
                      </m:r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mean</m:t>
                          </m:r>
                        </m:sub>
                      </m:sSub>
                    </m:oMath>
                  </m:oMathPara>
                </a14:m>
                <a:endParaRPr lang="en-US" altLang="zh-CN" sz="2800" dirty="0"/>
              </a:p>
              <a:p>
                <a14:m>
                  <m:oMath xmlns:m="http://schemas.openxmlformats.org/officeDocument/2006/math"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𝜎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𝑾𝒙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800" b="1" i="1" smtClean="0">
                        <a:latin typeface="Cambria Math" panose="02040503050406030204" pitchFamily="18" charset="0"/>
                      </a:rPr>
                      <m:t>𝒃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zh-CN" sz="2800" dirty="0"/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800" b="1" i="1" dirty="0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1" i="1" dirty="0" smtClean="0">
                        <a:latin typeface="Cambria Math" panose="02040503050406030204" pitchFamily="18" charset="0"/>
                      </a:rPr>
                      <m:t>𝑼𝒉</m:t>
                    </m:r>
                  </m:oMath>
                </a14:m>
                <a:r>
                  <a:rPr lang="en-US" altLang="zh-CN" sz="2800" dirty="0"/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softmax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𝒛</m:t>
                        </m:r>
                      </m:e>
                    </m:d>
                  </m:oMath>
                </a14:m>
                <a:r>
                  <a:rPr lang="zh-CN" altLang="en-US" sz="2800" dirty="0"/>
                  <a:t> </a:t>
                </a:r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77A16124-7C9A-4519-8B03-39734CEF97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55369" y="4938582"/>
                <a:ext cx="2713372" cy="1815882"/>
              </a:xfrm>
              <a:prstGeom prst="rect">
                <a:avLst/>
              </a:prstGeom>
              <a:blipFill>
                <a:blip r:embed="rId4"/>
                <a:stretch>
                  <a:fillRect l="-1869" b="-347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7">
                <a:extLst>
                  <a:ext uri="{FF2B5EF4-FFF2-40B4-BE49-F238E27FC236}">
                    <a16:creationId xmlns:a16="http://schemas.microsoft.com/office/drawing/2014/main" id="{1D68F6C1-F8CC-1A49-8554-DAAAC0EE1A45}"/>
                  </a:ext>
                </a:extLst>
              </p:cNvPr>
              <p:cNvSpPr txBox="1"/>
              <p:nvPr/>
            </p:nvSpPr>
            <p:spPr>
              <a:xfrm>
                <a:off x="4023812" y="4963000"/>
                <a:ext cx="364056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Other options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of</a:t>
                </a:r>
                <a:r>
                  <a:rPr lang="zh-CN" altLang="en-US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𝒙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: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element-wise max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Weighted mean</a:t>
                </a:r>
              </a:p>
              <a:p>
                <a:pPr marL="457200" indent="-457200">
                  <a:buFont typeface="Arial" panose="020B0604020202020204" pitchFamily="34" charset="0"/>
                  <a:buChar char="•"/>
                </a:pPr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…</a:t>
                </a:r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26" name="文本框 7">
                <a:extLst>
                  <a:ext uri="{FF2B5EF4-FFF2-40B4-BE49-F238E27FC236}">
                    <a16:creationId xmlns:a16="http://schemas.microsoft.com/office/drawing/2014/main" id="{1D68F6C1-F8CC-1A49-8554-DAAAC0EE1A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3812" y="4963000"/>
                <a:ext cx="3640569" cy="1815882"/>
              </a:xfrm>
              <a:prstGeom prst="rect">
                <a:avLst/>
              </a:prstGeom>
              <a:blipFill>
                <a:blip r:embed="rId5"/>
                <a:stretch>
                  <a:fillRect l="-3472" t="-3472" b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03432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58C194-D2A9-4207-B126-CBC3EC01E1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FNN classifier with embeddings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AEF9F6-BBB8-4EAF-BB4E-E3F3A3D05F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36</a:t>
            </a:fld>
            <a:endParaRPr lang="zh-CN" alt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ED8BD7CF-AA3F-F641-A86A-DD631CC61F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326" y="1142999"/>
            <a:ext cx="10555902" cy="551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080629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6D660B-B463-436D-8BF4-C860F0BB65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/>
              <a:t>Concept of pretraining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D09BE7-FDA7-4672-AE1E-5622B0C9A0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2396" y="1075679"/>
            <a:ext cx="11040004" cy="1438921"/>
          </a:xfrm>
        </p:spPr>
        <p:txBody>
          <a:bodyPr>
            <a:normAutofit/>
          </a:bodyPr>
          <a:lstStyle/>
          <a:p>
            <a:r>
              <a:rPr lang="en-US" altLang="zh-CN" b="1" dirty="0"/>
              <a:t>Pretraining</a:t>
            </a:r>
            <a:r>
              <a:rPr lang="en-US" altLang="zh-CN" dirty="0"/>
              <a:t>: The idea of using word2vec or GloVe embeddings as our inputs —and more generally the idea of relying on another algorithm to have already learned an embedding for our inputs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836ECB0-DBDD-416B-B73F-A4B75FF557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C8ADAE0F-3AF4-4932-9210-30BF0F0446F7}"/>
              </a:ext>
            </a:extLst>
          </p:cNvPr>
          <p:cNvSpPr txBox="1"/>
          <p:nvPr/>
        </p:nvSpPr>
        <p:spPr>
          <a:xfrm>
            <a:off x="2035968" y="6435723"/>
            <a:ext cx="86582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BERT: Pre-training of Deep Bidirectional Transformers for Language Understanding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6A9F7A-2C44-2D45-951E-4654C961D7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487" y="2428872"/>
            <a:ext cx="9501188" cy="396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2737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7BC7-5D1F-4891-817C-AAB48B94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158DA-426B-4129-A2BE-3BCD72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Units in Neural Networks</a:t>
            </a:r>
          </a:p>
          <a:p>
            <a:r>
              <a:rPr lang="en-US" altLang="zh-CN" sz="3200" dirty="0"/>
              <a:t>The XOR problem</a:t>
            </a:r>
          </a:p>
          <a:p>
            <a:r>
              <a:rPr lang="en-US" altLang="zh-CN" sz="3200" dirty="0"/>
              <a:t>Feedforward Neural Networks</a:t>
            </a:r>
          </a:p>
          <a:p>
            <a:r>
              <a:rPr lang="en-US" altLang="zh-CN" sz="3200" dirty="0"/>
              <a:t>Applying feedforward networks to NLP tasks</a:t>
            </a:r>
          </a:p>
          <a:p>
            <a:pPr lvl="1"/>
            <a:r>
              <a:rPr lang="en-US" altLang="zh-CN" sz="2800" dirty="0"/>
              <a:t>Sentiment classification via FNNs</a:t>
            </a:r>
          </a:p>
          <a:p>
            <a:pPr lvl="1"/>
            <a:r>
              <a:rPr lang="en-US" altLang="zh-CN" sz="2800" b="1" dirty="0"/>
              <a:t>Neural Language Models (LMs)</a:t>
            </a:r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57EC9-3731-43B0-87DF-F3B05990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80524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30A9DD-5BE4-4CF9-9156-FC19CD0A6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Language Models (LMs)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D788DFA-E943-4EF8-8E89-C6ABF56F28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39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97A2CE-AC50-4E0E-B747-4D5B5F72080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5626" y="1389029"/>
                <a:ext cx="10345738" cy="5227637"/>
              </a:xfrm>
            </p:spPr>
            <p:txBody>
              <a:bodyPr>
                <a:norm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altLang="zh-CN" b="1" dirty="0"/>
                  <a:t>Language Modeling</a:t>
                </a:r>
                <a:r>
                  <a:rPr lang="en-US" altLang="zh-CN" dirty="0"/>
                  <a:t>: Calculating the probability of the next word in a sequence given some history</a:t>
                </a:r>
              </a:p>
              <a:p>
                <a:pPr marL="885815" lvl="1" indent="-428615">
                  <a:spcAft>
                    <a:spcPts val="2400"/>
                  </a:spcAft>
                </a:pPr>
                <a:r>
                  <a:rPr lang="en-US" altLang="zh-CN" dirty="0"/>
                  <a:t>We've seen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-gram based LMs</a:t>
                </a:r>
              </a:p>
              <a:p>
                <a:pPr marL="885815" lvl="1" indent="-428615">
                  <a:spcAft>
                    <a:spcPts val="2400"/>
                  </a:spcAft>
                </a:pPr>
                <a:r>
                  <a:rPr lang="en-US" altLang="zh-CN" dirty="0"/>
                  <a:t>Neural network LMs far outperform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-gram language models</a:t>
                </a:r>
              </a:p>
              <a:p>
                <a:pPr>
                  <a:spcAft>
                    <a:spcPts val="2400"/>
                  </a:spcAft>
                </a:pPr>
                <a:r>
                  <a:rPr lang="en-US" altLang="zh-CN" dirty="0"/>
                  <a:t>State-of-the-art neural LMs are based on more powerful neural network technology like </a:t>
                </a:r>
                <a:r>
                  <a:rPr lang="en-US" altLang="zh-CN" b="1" dirty="0"/>
                  <a:t>Transformers</a:t>
                </a:r>
                <a:endParaRPr lang="en-US" b="1" dirty="0"/>
              </a:p>
              <a:p>
                <a:pPr marL="0" indent="0">
                  <a:spcAft>
                    <a:spcPts val="2400"/>
                  </a:spcAft>
                </a:pPr>
                <a:r>
                  <a:rPr lang="en-US" dirty="0"/>
                  <a:t> But </a:t>
                </a:r>
                <a:r>
                  <a:rPr lang="en-US" b="1" dirty="0"/>
                  <a:t>simple feedforward LMs </a:t>
                </a:r>
                <a:r>
                  <a:rPr lang="en-US" dirty="0"/>
                  <a:t>can do almost as well!</a:t>
                </a:r>
              </a:p>
              <a:p>
                <a:pPr>
                  <a:spcAft>
                    <a:spcPts val="2400"/>
                  </a:spcAft>
                </a:pPr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D97A2CE-AC50-4E0E-B747-4D5B5F7208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5626" y="1389029"/>
                <a:ext cx="10345738" cy="5227637"/>
              </a:xfrm>
              <a:blipFill>
                <a:blip r:embed="rId3"/>
                <a:stretch>
                  <a:fillRect l="-980" t="-1214" r="-159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4686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306C24-6033-654F-A935-C12A47810B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Neural network unit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A381FD-675D-4348-A94C-293B6C3F9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</a:t>
            </a:fld>
            <a:endParaRPr lang="zh-CN" altLang="en-US" dirty="0"/>
          </a:p>
        </p:txBody>
      </p:sp>
      <p:sp>
        <p:nvSpPr>
          <p:cNvPr id="5" name="椭圆 27">
            <a:extLst>
              <a:ext uri="{FF2B5EF4-FFF2-40B4-BE49-F238E27FC236}">
                <a16:creationId xmlns:a16="http://schemas.microsoft.com/office/drawing/2014/main" id="{3EA177F7-DCEA-B441-881F-C20103FBB53E}"/>
              </a:ext>
            </a:extLst>
          </p:cNvPr>
          <p:cNvSpPr/>
          <p:nvPr/>
        </p:nvSpPr>
        <p:spPr>
          <a:xfrm>
            <a:off x="4708408" y="2005799"/>
            <a:ext cx="2071026" cy="2787753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TextBox 50">
            <a:extLst>
              <a:ext uri="{FF2B5EF4-FFF2-40B4-BE49-F238E27FC236}">
                <a16:creationId xmlns:a16="http://schemas.microsoft.com/office/drawing/2014/main" id="{576C6CD5-6C98-9F4A-8BF8-EED787259646}"/>
              </a:ext>
            </a:extLst>
          </p:cNvPr>
          <p:cNvSpPr txBox="1"/>
          <p:nvPr/>
        </p:nvSpPr>
        <p:spPr>
          <a:xfrm>
            <a:off x="377857" y="4731886"/>
            <a:ext cx="18758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3200" b="1" dirty="0"/>
              <a:t>Weights</a:t>
            </a:r>
          </a:p>
        </p:txBody>
      </p:sp>
      <p:sp>
        <p:nvSpPr>
          <p:cNvPr id="7" name="TextBox 51">
            <a:extLst>
              <a:ext uri="{FF2B5EF4-FFF2-40B4-BE49-F238E27FC236}">
                <a16:creationId xmlns:a16="http://schemas.microsoft.com/office/drawing/2014/main" id="{A50AA100-5299-0B4E-8D21-6F1D31439A52}"/>
              </a:ext>
            </a:extLst>
          </p:cNvPr>
          <p:cNvSpPr txBox="1"/>
          <p:nvPr/>
        </p:nvSpPr>
        <p:spPr>
          <a:xfrm>
            <a:off x="377857" y="5845910"/>
            <a:ext cx="24833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3200" b="1" dirty="0"/>
              <a:t>Input layer</a:t>
            </a:r>
          </a:p>
        </p:txBody>
      </p:sp>
      <p:sp>
        <p:nvSpPr>
          <p:cNvPr id="8" name="TextBox 52">
            <a:extLst>
              <a:ext uri="{FF2B5EF4-FFF2-40B4-BE49-F238E27FC236}">
                <a16:creationId xmlns:a16="http://schemas.microsoft.com/office/drawing/2014/main" id="{6EE12E36-B077-C648-9F99-87EAE4B2702C}"/>
              </a:ext>
            </a:extLst>
          </p:cNvPr>
          <p:cNvSpPr txBox="1"/>
          <p:nvPr/>
        </p:nvSpPr>
        <p:spPr>
          <a:xfrm>
            <a:off x="380991" y="3591648"/>
            <a:ext cx="31518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3200" b="1" dirty="0"/>
              <a:t>Weighted sum</a:t>
            </a:r>
          </a:p>
        </p:txBody>
      </p:sp>
      <p:sp>
        <p:nvSpPr>
          <p:cNvPr id="9" name="TextBox 53">
            <a:extLst>
              <a:ext uri="{FF2B5EF4-FFF2-40B4-BE49-F238E27FC236}">
                <a16:creationId xmlns:a16="http://schemas.microsoft.com/office/drawing/2014/main" id="{00A1A5A0-4F1E-7A49-9AC2-DDEEEDAC0614}"/>
              </a:ext>
            </a:extLst>
          </p:cNvPr>
          <p:cNvSpPr txBox="1"/>
          <p:nvPr/>
        </p:nvSpPr>
        <p:spPr>
          <a:xfrm>
            <a:off x="377857" y="2289404"/>
            <a:ext cx="453681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3200" b="1" dirty="0"/>
              <a:t>Non-linear transform</a:t>
            </a:r>
          </a:p>
        </p:txBody>
      </p:sp>
      <p:sp>
        <p:nvSpPr>
          <p:cNvPr id="10" name="TextBox 54">
            <a:extLst>
              <a:ext uri="{FF2B5EF4-FFF2-40B4-BE49-F238E27FC236}">
                <a16:creationId xmlns:a16="http://schemas.microsoft.com/office/drawing/2014/main" id="{F7EBD882-C6DA-D345-8F93-016B32DE218C}"/>
              </a:ext>
            </a:extLst>
          </p:cNvPr>
          <p:cNvSpPr txBox="1"/>
          <p:nvPr/>
        </p:nvSpPr>
        <p:spPr>
          <a:xfrm>
            <a:off x="367934" y="1085432"/>
            <a:ext cx="2856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783"/>
            <a:r>
              <a:rPr lang="en-US" sz="3200" b="1" dirty="0"/>
              <a:t>Output value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6">
                <a:extLst>
                  <a:ext uri="{FF2B5EF4-FFF2-40B4-BE49-F238E27FC236}">
                    <a16:creationId xmlns:a16="http://schemas.microsoft.com/office/drawing/2014/main" id="{DD009F66-9DAB-A34A-9791-BB1E5CFB76CB}"/>
                  </a:ext>
                </a:extLst>
              </p:cNvPr>
              <p:cNvSpPr txBox="1"/>
              <p:nvPr/>
            </p:nvSpPr>
            <p:spPr>
              <a:xfrm>
                <a:off x="5631566" y="1008391"/>
                <a:ext cx="3189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1" name="文本框 16">
                <a:extLst>
                  <a:ext uri="{FF2B5EF4-FFF2-40B4-BE49-F238E27FC236}">
                    <a16:creationId xmlns:a16="http://schemas.microsoft.com/office/drawing/2014/main" id="{DD009F66-9DAB-A34A-9791-BB1E5CFB76C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1566" y="1008391"/>
                <a:ext cx="318997" cy="492443"/>
              </a:xfrm>
              <a:prstGeom prst="rect">
                <a:avLst/>
              </a:prstGeom>
              <a:blipFill>
                <a:blip r:embed="rId3"/>
                <a:stretch>
                  <a:fillRect l="-26923" r="-26923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矩形 17">
                <a:extLst>
                  <a:ext uri="{FF2B5EF4-FFF2-40B4-BE49-F238E27FC236}">
                    <a16:creationId xmlns:a16="http://schemas.microsoft.com/office/drawing/2014/main" id="{03A21236-06A3-5244-90ED-008BBB0E5646}"/>
                  </a:ext>
                </a:extLst>
              </p:cNvPr>
              <p:cNvSpPr/>
              <p:nvPr/>
            </p:nvSpPr>
            <p:spPr>
              <a:xfrm>
                <a:off x="5365181" y="2247984"/>
                <a:ext cx="851770" cy="681037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矩形 17">
                <a:extLst>
                  <a:ext uri="{FF2B5EF4-FFF2-40B4-BE49-F238E27FC236}">
                    <a16:creationId xmlns:a16="http://schemas.microsoft.com/office/drawing/2014/main" id="{03A21236-06A3-5244-90ED-008BBB0E564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5181" y="2247984"/>
                <a:ext cx="851770" cy="681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" name="直接箭头连接符 19">
            <a:extLst>
              <a:ext uri="{FF2B5EF4-FFF2-40B4-BE49-F238E27FC236}">
                <a16:creationId xmlns:a16="http://schemas.microsoft.com/office/drawing/2014/main" id="{1DA4C742-AAF2-2E47-A1D9-DF8764EDAA3A}"/>
              </a:ext>
            </a:extLst>
          </p:cNvPr>
          <p:cNvCxnSpPr>
            <a:stCxn id="12" idx="0"/>
            <a:endCxn id="11" idx="2"/>
          </p:cNvCxnSpPr>
          <p:nvPr/>
        </p:nvCxnSpPr>
        <p:spPr>
          <a:xfrm flipH="1" flipV="1">
            <a:off x="5791065" y="1500834"/>
            <a:ext cx="1" cy="747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椭圆 21">
                <a:extLst>
                  <a:ext uri="{FF2B5EF4-FFF2-40B4-BE49-F238E27FC236}">
                    <a16:creationId xmlns:a16="http://schemas.microsoft.com/office/drawing/2014/main" id="{1BD9F8D8-2097-1E45-AA8F-C90BD260F92C}"/>
                  </a:ext>
                </a:extLst>
              </p:cNvPr>
              <p:cNvSpPr/>
              <p:nvPr/>
            </p:nvSpPr>
            <p:spPr>
              <a:xfrm>
                <a:off x="5274159" y="3536579"/>
                <a:ext cx="1033814" cy="993371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4" name="椭圆 21">
                <a:extLst>
                  <a:ext uri="{FF2B5EF4-FFF2-40B4-BE49-F238E27FC236}">
                    <a16:creationId xmlns:a16="http://schemas.microsoft.com/office/drawing/2014/main" id="{1BD9F8D8-2097-1E45-AA8F-C90BD260F92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74159" y="3536579"/>
                <a:ext cx="1033814" cy="993371"/>
              </a:xfrm>
              <a:prstGeom prst="ellipse">
                <a:avLst/>
              </a:prstGeom>
              <a:blipFill>
                <a:blip r:embed="rId5"/>
                <a:stretch>
                  <a:fillRect l="-45122" t="-82278" r="-23171" b="-120253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箭头连接符 23">
            <a:extLst>
              <a:ext uri="{FF2B5EF4-FFF2-40B4-BE49-F238E27FC236}">
                <a16:creationId xmlns:a16="http://schemas.microsoft.com/office/drawing/2014/main" id="{88B584EB-DB70-A14B-8F8C-DBD75AF6E22B}"/>
              </a:ext>
            </a:extLst>
          </p:cNvPr>
          <p:cNvCxnSpPr>
            <a:stCxn id="14" idx="0"/>
            <a:endCxn id="12" idx="2"/>
          </p:cNvCxnSpPr>
          <p:nvPr/>
        </p:nvCxnSpPr>
        <p:spPr>
          <a:xfrm flipV="1">
            <a:off x="5791066" y="2929021"/>
            <a:ext cx="0" cy="60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25">
                <a:extLst>
                  <a:ext uri="{FF2B5EF4-FFF2-40B4-BE49-F238E27FC236}">
                    <a16:creationId xmlns:a16="http://schemas.microsoft.com/office/drawing/2014/main" id="{4F431310-72D0-7A48-BCCB-95CC39409646}"/>
                  </a:ext>
                </a:extLst>
              </p:cNvPr>
              <p:cNvSpPr txBox="1"/>
              <p:nvPr/>
            </p:nvSpPr>
            <p:spPr>
              <a:xfrm>
                <a:off x="5306172" y="2962077"/>
                <a:ext cx="3573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6" name="文本框 25">
                <a:extLst>
                  <a:ext uri="{FF2B5EF4-FFF2-40B4-BE49-F238E27FC236}">
                    <a16:creationId xmlns:a16="http://schemas.microsoft.com/office/drawing/2014/main" id="{4F431310-72D0-7A48-BCCB-95CC394096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06172" y="2962077"/>
                <a:ext cx="357341" cy="553998"/>
              </a:xfrm>
              <a:prstGeom prst="rect">
                <a:avLst/>
              </a:prstGeom>
              <a:blipFill>
                <a:blip r:embed="rId6"/>
                <a:stretch>
                  <a:fillRect l="-10345" r="-103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29">
                <a:extLst>
                  <a:ext uri="{FF2B5EF4-FFF2-40B4-BE49-F238E27FC236}">
                    <a16:creationId xmlns:a16="http://schemas.microsoft.com/office/drawing/2014/main" id="{4F9BF594-5B1B-2341-A1F6-13F0784D15CD}"/>
                  </a:ext>
                </a:extLst>
              </p:cNvPr>
              <p:cNvSpPr txBox="1"/>
              <p:nvPr/>
            </p:nvSpPr>
            <p:spPr>
              <a:xfrm>
                <a:off x="5791064" y="1574429"/>
                <a:ext cx="3514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7" name="文本框 29">
                <a:extLst>
                  <a:ext uri="{FF2B5EF4-FFF2-40B4-BE49-F238E27FC236}">
                    <a16:creationId xmlns:a16="http://schemas.microsoft.com/office/drawing/2014/main" id="{4F9BF594-5B1B-2341-A1F6-13F0784D1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91064" y="1574429"/>
                <a:ext cx="351443" cy="492443"/>
              </a:xfrm>
              <a:prstGeom prst="rect">
                <a:avLst/>
              </a:prstGeom>
              <a:blipFill>
                <a:blip r:embed="rId7"/>
                <a:stretch>
                  <a:fillRect l="-14286" r="-1071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直接箭头连接符 34">
            <a:extLst>
              <a:ext uri="{FF2B5EF4-FFF2-40B4-BE49-F238E27FC236}">
                <a16:creationId xmlns:a16="http://schemas.microsoft.com/office/drawing/2014/main" id="{94B6EF9A-2BD5-6943-9F7E-7BEA91801DDE}"/>
              </a:ext>
            </a:extLst>
          </p:cNvPr>
          <p:cNvCxnSpPr>
            <a:cxnSpLocks/>
            <a:stCxn id="14" idx="3"/>
            <a:endCxn id="26" idx="0"/>
          </p:cNvCxnSpPr>
          <p:nvPr/>
        </p:nvCxnSpPr>
        <p:spPr>
          <a:xfrm flipH="1">
            <a:off x="4322428" y="4384474"/>
            <a:ext cx="1103130" cy="1593417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36">
            <a:extLst>
              <a:ext uri="{FF2B5EF4-FFF2-40B4-BE49-F238E27FC236}">
                <a16:creationId xmlns:a16="http://schemas.microsoft.com/office/drawing/2014/main" id="{AE353308-5DDF-DC48-B2CE-D433CEF1C37B}"/>
              </a:ext>
            </a:extLst>
          </p:cNvPr>
          <p:cNvCxnSpPr>
            <a:cxnSpLocks/>
            <a:stCxn id="14" idx="4"/>
            <a:endCxn id="25" idx="0"/>
          </p:cNvCxnSpPr>
          <p:nvPr/>
        </p:nvCxnSpPr>
        <p:spPr>
          <a:xfrm flipH="1">
            <a:off x="5775917" y="4529950"/>
            <a:ext cx="15149" cy="140815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41">
            <a:extLst>
              <a:ext uri="{FF2B5EF4-FFF2-40B4-BE49-F238E27FC236}">
                <a16:creationId xmlns:a16="http://schemas.microsoft.com/office/drawing/2014/main" id="{8423637C-096E-0747-8441-5F8EE592637E}"/>
              </a:ext>
            </a:extLst>
          </p:cNvPr>
          <p:cNvCxnSpPr>
            <a:cxnSpLocks/>
            <a:stCxn id="14" idx="5"/>
            <a:endCxn id="24" idx="0"/>
          </p:cNvCxnSpPr>
          <p:nvPr/>
        </p:nvCxnSpPr>
        <p:spPr>
          <a:xfrm>
            <a:off x="6156574" y="4384474"/>
            <a:ext cx="1101715" cy="155362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44">
            <a:extLst>
              <a:ext uri="{FF2B5EF4-FFF2-40B4-BE49-F238E27FC236}">
                <a16:creationId xmlns:a16="http://schemas.microsoft.com/office/drawing/2014/main" id="{822A9B75-FDC3-A945-A775-C4436C94D376}"/>
              </a:ext>
            </a:extLst>
          </p:cNvPr>
          <p:cNvCxnSpPr>
            <a:cxnSpLocks/>
          </p:cNvCxnSpPr>
          <p:nvPr/>
        </p:nvCxnSpPr>
        <p:spPr>
          <a:xfrm>
            <a:off x="6260489" y="4261829"/>
            <a:ext cx="2160215" cy="1733585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48">
                <a:extLst>
                  <a:ext uri="{FF2B5EF4-FFF2-40B4-BE49-F238E27FC236}">
                    <a16:creationId xmlns:a16="http://schemas.microsoft.com/office/drawing/2014/main" id="{EB187EF7-AD85-CA44-B4D9-57A0F74EC451}"/>
                  </a:ext>
                </a:extLst>
              </p:cNvPr>
              <p:cNvSpPr txBox="1"/>
              <p:nvPr/>
            </p:nvSpPr>
            <p:spPr>
              <a:xfrm>
                <a:off x="7538867" y="4851622"/>
                <a:ext cx="3852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48">
                <a:extLst>
                  <a:ext uri="{FF2B5EF4-FFF2-40B4-BE49-F238E27FC236}">
                    <a16:creationId xmlns:a16="http://schemas.microsoft.com/office/drawing/2014/main" id="{EB187EF7-AD85-CA44-B4D9-57A0F74EC4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38867" y="4851622"/>
                <a:ext cx="385234" cy="553998"/>
              </a:xfrm>
              <a:prstGeom prst="rect">
                <a:avLst/>
              </a:prstGeom>
              <a:blipFill>
                <a:blip r:embed="rId8"/>
                <a:stretch>
                  <a:fillRect l="-22581" r="-22581" b="-90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49">
                <a:extLst>
                  <a:ext uri="{FF2B5EF4-FFF2-40B4-BE49-F238E27FC236}">
                    <a16:creationId xmlns:a16="http://schemas.microsoft.com/office/drawing/2014/main" id="{D3E47EB8-7EB3-6A48-BAEF-95623AE6D63C}"/>
                  </a:ext>
                </a:extLst>
              </p:cNvPr>
              <p:cNvSpPr txBox="1"/>
              <p:nvPr/>
            </p:nvSpPr>
            <p:spPr>
              <a:xfrm>
                <a:off x="8177826" y="6008669"/>
                <a:ext cx="646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23" name="文本框 49">
                <a:extLst>
                  <a:ext uri="{FF2B5EF4-FFF2-40B4-BE49-F238E27FC236}">
                    <a16:creationId xmlns:a16="http://schemas.microsoft.com/office/drawing/2014/main" id="{D3E47EB8-7EB3-6A48-BAEF-95623AE6D6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77826" y="6008669"/>
                <a:ext cx="646011" cy="492443"/>
              </a:xfrm>
              <a:prstGeom prst="rect">
                <a:avLst/>
              </a:prstGeom>
              <a:blipFill>
                <a:blip r:embed="rId9"/>
                <a:stretch>
                  <a:fillRect l="-11765" r="-13725" b="-102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50">
                <a:extLst>
                  <a:ext uri="{FF2B5EF4-FFF2-40B4-BE49-F238E27FC236}">
                    <a16:creationId xmlns:a16="http://schemas.microsoft.com/office/drawing/2014/main" id="{F5F06A92-63D4-4B4A-8889-314AD179AD18}"/>
                  </a:ext>
                </a:extLst>
              </p:cNvPr>
              <p:cNvSpPr txBox="1"/>
              <p:nvPr/>
            </p:nvSpPr>
            <p:spPr>
              <a:xfrm>
                <a:off x="6967215" y="5938102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50">
                <a:extLst>
                  <a:ext uri="{FF2B5EF4-FFF2-40B4-BE49-F238E27FC236}">
                    <a16:creationId xmlns:a16="http://schemas.microsoft.com/office/drawing/2014/main" id="{F5F06A92-63D4-4B4A-8889-314AD179AD1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215" y="5938102"/>
                <a:ext cx="582147" cy="553998"/>
              </a:xfrm>
              <a:prstGeom prst="rect">
                <a:avLst/>
              </a:prstGeom>
              <a:blipFill>
                <a:blip r:embed="rId10"/>
                <a:stretch>
                  <a:fillRect l="-8511" r="-4255" b="-1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53">
                <a:extLst>
                  <a:ext uri="{FF2B5EF4-FFF2-40B4-BE49-F238E27FC236}">
                    <a16:creationId xmlns:a16="http://schemas.microsoft.com/office/drawing/2014/main" id="{2D9565E4-ACFD-3F4A-B988-364115D124D9}"/>
                  </a:ext>
                </a:extLst>
              </p:cNvPr>
              <p:cNvSpPr txBox="1"/>
              <p:nvPr/>
            </p:nvSpPr>
            <p:spPr>
              <a:xfrm>
                <a:off x="5484843" y="5938102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53">
                <a:extLst>
                  <a:ext uri="{FF2B5EF4-FFF2-40B4-BE49-F238E27FC236}">
                    <a16:creationId xmlns:a16="http://schemas.microsoft.com/office/drawing/2014/main" id="{2D9565E4-ACFD-3F4A-B988-364115D124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4843" y="5938102"/>
                <a:ext cx="582147" cy="553998"/>
              </a:xfrm>
              <a:prstGeom prst="rect">
                <a:avLst/>
              </a:prstGeom>
              <a:blipFill>
                <a:blip r:embed="rId11"/>
                <a:stretch>
                  <a:fillRect l="-8696" r="-4348" b="-1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文本框 56">
                <a:extLst>
                  <a:ext uri="{FF2B5EF4-FFF2-40B4-BE49-F238E27FC236}">
                    <a16:creationId xmlns:a16="http://schemas.microsoft.com/office/drawing/2014/main" id="{48E3B455-F03E-0B4A-A8C6-8FA5A975FFAC}"/>
                  </a:ext>
                </a:extLst>
              </p:cNvPr>
              <p:cNvSpPr txBox="1"/>
              <p:nvPr/>
            </p:nvSpPr>
            <p:spPr>
              <a:xfrm>
                <a:off x="4031354" y="5977891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6" name="文本框 56">
                <a:extLst>
                  <a:ext uri="{FF2B5EF4-FFF2-40B4-BE49-F238E27FC236}">
                    <a16:creationId xmlns:a16="http://schemas.microsoft.com/office/drawing/2014/main" id="{48E3B455-F03E-0B4A-A8C6-8FA5A975FF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31354" y="5977891"/>
                <a:ext cx="582147" cy="553998"/>
              </a:xfrm>
              <a:prstGeom prst="rect">
                <a:avLst/>
              </a:prstGeom>
              <a:blipFill>
                <a:blip r:embed="rId12"/>
                <a:stretch>
                  <a:fillRect l="-6383" r="-2128" b="-1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64">
                <a:extLst>
                  <a:ext uri="{FF2B5EF4-FFF2-40B4-BE49-F238E27FC236}">
                    <a16:creationId xmlns:a16="http://schemas.microsoft.com/office/drawing/2014/main" id="{9AD37EE7-18D7-7A49-9881-74F76F9B9641}"/>
                  </a:ext>
                </a:extLst>
              </p:cNvPr>
              <p:cNvSpPr txBox="1"/>
              <p:nvPr/>
            </p:nvSpPr>
            <p:spPr>
              <a:xfrm>
                <a:off x="4101759" y="4815660"/>
                <a:ext cx="6567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7" name="文本框 64">
                <a:extLst>
                  <a:ext uri="{FF2B5EF4-FFF2-40B4-BE49-F238E27FC236}">
                    <a16:creationId xmlns:a16="http://schemas.microsoft.com/office/drawing/2014/main" id="{9AD37EE7-18D7-7A49-9881-74F76F9B96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1759" y="4815660"/>
                <a:ext cx="656782" cy="553998"/>
              </a:xfrm>
              <a:prstGeom prst="rect">
                <a:avLst/>
              </a:prstGeom>
              <a:blipFill>
                <a:blip r:embed="rId13"/>
                <a:stretch>
                  <a:fillRect l="-7692" r="-3846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65">
                <a:extLst>
                  <a:ext uri="{FF2B5EF4-FFF2-40B4-BE49-F238E27FC236}">
                    <a16:creationId xmlns:a16="http://schemas.microsoft.com/office/drawing/2014/main" id="{7BAFAAED-8ABD-9D47-B91F-B8E41C46C753}"/>
                  </a:ext>
                </a:extLst>
              </p:cNvPr>
              <p:cNvSpPr txBox="1"/>
              <p:nvPr/>
            </p:nvSpPr>
            <p:spPr>
              <a:xfrm>
                <a:off x="5170027" y="4797050"/>
                <a:ext cx="66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8" name="文本框 65">
                <a:extLst>
                  <a:ext uri="{FF2B5EF4-FFF2-40B4-BE49-F238E27FC236}">
                    <a16:creationId xmlns:a16="http://schemas.microsoft.com/office/drawing/2014/main" id="{7BAFAAED-8ABD-9D47-B91F-B8E41C46C7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70027" y="4797050"/>
                <a:ext cx="667490" cy="553998"/>
              </a:xfrm>
              <a:prstGeom prst="rect">
                <a:avLst/>
              </a:prstGeom>
              <a:blipFill>
                <a:blip r:embed="rId14"/>
                <a:stretch>
                  <a:fillRect l="-7547" r="-3774" b="-1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66">
                <a:extLst>
                  <a:ext uri="{FF2B5EF4-FFF2-40B4-BE49-F238E27FC236}">
                    <a16:creationId xmlns:a16="http://schemas.microsoft.com/office/drawing/2014/main" id="{A0EA678B-AEEB-8647-9A9E-E57160A7CE56}"/>
                  </a:ext>
                </a:extLst>
              </p:cNvPr>
              <p:cNvSpPr txBox="1"/>
              <p:nvPr/>
            </p:nvSpPr>
            <p:spPr>
              <a:xfrm>
                <a:off x="6079287" y="4813210"/>
                <a:ext cx="66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9" name="文本框 66">
                <a:extLst>
                  <a:ext uri="{FF2B5EF4-FFF2-40B4-BE49-F238E27FC236}">
                    <a16:creationId xmlns:a16="http://schemas.microsoft.com/office/drawing/2014/main" id="{A0EA678B-AEEB-8647-9A9E-E57160A7C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9287" y="4813210"/>
                <a:ext cx="667490" cy="553998"/>
              </a:xfrm>
              <a:prstGeom prst="rect">
                <a:avLst/>
              </a:prstGeom>
              <a:blipFill>
                <a:blip r:embed="rId15"/>
                <a:stretch>
                  <a:fillRect l="-5556" r="-3704" b="-1818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内容占位符 2">
                <a:extLst>
                  <a:ext uri="{FF2B5EF4-FFF2-40B4-BE49-F238E27FC236}">
                    <a16:creationId xmlns:a16="http://schemas.microsoft.com/office/drawing/2014/main" id="{8D08AFF6-204D-1F46-83F5-662A8C6D87C1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56039" y="1085433"/>
                <a:ext cx="3726355" cy="4564254"/>
              </a:xfrm>
            </p:spPr>
            <p:txBody>
              <a:bodyPr>
                <a:noAutofit/>
              </a:bodyPr>
              <a:lstStyle/>
              <a:p>
                <a:pPr>
                  <a:spcAft>
                    <a:spcPts val="2400"/>
                  </a:spcAft>
                </a:pPr>
                <a:r>
                  <a:rPr lang="en-US" altLang="zh-CN" dirty="0"/>
                  <a:t>Take weighted sum of inputs, plus a bias</a:t>
                </a:r>
              </a:p>
              <a:p>
                <a:pPr marL="0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z</m:t>
                      </m:r>
                      <m:r>
                        <a:rPr lang="en-US" altLang="zh-CN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i="1" dirty="0"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i="1" dirty="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ctrlPr>
                            <a:rPr lang="en-US" altLang="zh-CN" i="1" dirty="0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m:oMathPara>
                </a14:m>
                <a:endParaRPr lang="en-US" altLang="zh-CN" b="1" dirty="0"/>
              </a:p>
              <a:p>
                <a:pPr>
                  <a:spcAft>
                    <a:spcPts val="2400"/>
                  </a:spcAft>
                </a:pPr>
                <a:r>
                  <a:rPr lang="en-US" altLang="zh-CN" dirty="0"/>
                  <a:t>Apply a nonlinear activation function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altLang="zh-CN" dirty="0"/>
                  <a:t>:</a:t>
                </a:r>
              </a:p>
              <a:p>
                <a:pPr marL="0" indent="0">
                  <a:spcAft>
                    <a:spcPts val="24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内容占位符 2">
                <a:extLst>
                  <a:ext uri="{FF2B5EF4-FFF2-40B4-BE49-F238E27FC236}">
                    <a16:creationId xmlns:a16="http://schemas.microsoft.com/office/drawing/2014/main" id="{8D08AFF6-204D-1F46-83F5-662A8C6D87C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56039" y="1085433"/>
                <a:ext cx="3726355" cy="4564254"/>
              </a:xfrm>
              <a:blipFill>
                <a:blip r:embed="rId16"/>
                <a:stretch>
                  <a:fillRect l="-2712" t="-3611" r="-6441" b="-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57203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195022-6086-4FB8-960A-98856AFED2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lIns="90000">
            <a:noAutofit/>
          </a:bodyPr>
          <a:lstStyle/>
          <a:p>
            <a:r>
              <a:rPr lang="en-US" altLang="zh-CN" dirty="0"/>
              <a:t>Simple FNN Neural Language Models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3F7938-0990-4596-9E2F-17A053FBE3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40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A2DA7F7-156D-47E4-80A9-5A1E6AC695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95325" y="1665975"/>
                <a:ext cx="5400675" cy="3705326"/>
              </a:xfrm>
            </p:spPr>
            <p:txBody>
              <a:bodyPr lIns="90000">
                <a:noAutofit/>
              </a:bodyPr>
              <a:lstStyle/>
              <a:p>
                <a:pPr>
                  <a:spcAft>
                    <a:spcPts val="3000"/>
                  </a:spcAft>
                </a:pPr>
                <a:r>
                  <a:rPr lang="en-US" altLang="zh-CN" dirty="0"/>
                  <a:t>Same as 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-gram model</a:t>
                </a:r>
                <a:endParaRPr lang="en-US" dirty="0"/>
              </a:p>
              <a:p>
                <a:pPr>
                  <a:spcAft>
                    <a:spcPts val="3000"/>
                  </a:spcAft>
                </a:pPr>
                <a:r>
                  <a:rPr lang="en-US" b="1" dirty="0"/>
                  <a:t>Task</a:t>
                </a:r>
                <a:r>
                  <a:rPr lang="en-US" dirty="0"/>
                  <a:t>: given prior words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lang="en-US" dirty="0"/>
                  <a:t>, …</a:t>
                </a:r>
                <a:r>
                  <a:rPr lang="en-US" altLang="zh-CN" dirty="0"/>
                  <a:t>,</a:t>
                </a:r>
                <a:r>
                  <a:rPr lang="zh-CN" altLang="en-US" dirty="0"/>
                  <a:t> </a:t>
                </a:r>
                <a:r>
                  <a:rPr lang="en-US" dirty="0"/>
                  <a:t>predict next word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3200" dirty="0"/>
                  <a:t>,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we</a:t>
                </a:r>
                <a:r>
                  <a:rPr lang="zh-CN" altLang="en-US" sz="3200" dirty="0"/>
                  <a:t> </a:t>
                </a:r>
                <a:r>
                  <a:rPr lang="en-US" altLang="zh-CN" sz="3200" dirty="0"/>
                  <a:t>use</a:t>
                </a:r>
                <a:r>
                  <a:rPr lang="zh-CN" altLang="en-US" sz="3200" dirty="0"/>
                  <a:t> </a:t>
                </a:r>
                <a:r>
                  <a:rPr lang="en-US" altLang="zh-CN" dirty="0"/>
                  <a:t>s</a:t>
                </a:r>
                <a:r>
                  <a:rPr lang="en-US" dirty="0"/>
                  <a:t>liding windows</a:t>
                </a:r>
              </a:p>
              <a:p>
                <a:pPr marL="0" indent="0">
                  <a:spcAft>
                    <a:spcPts val="30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≈</m:t>
                      </m:r>
                      <m:r>
                        <a:rPr lang="en-US" altLang="zh-CN" b="0" i="1" dirty="0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+1</m:t>
                              </m:r>
                            </m:sub>
                          </m:sSub>
                          <m:r>
                            <a:rPr lang="en-US" altLang="zh-CN" b="0" i="1" dirty="0" smtClean="0">
                              <a:latin typeface="Cambria Math" panose="02040503050406030204" pitchFamily="18" charset="0"/>
                            </a:rPr>
                            <m:t>,…,</m:t>
                          </m:r>
                          <m:r>
                            <a:rPr lang="zh-CN" altLang="en-US" b="0" i="1" dirty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𝑤</m:t>
                              </m:r>
                            </m:e>
                            <m:sub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b="0" i="1" dirty="0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3A2DA7F7-156D-47E4-80A9-5A1E6AC695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95325" y="1665975"/>
                <a:ext cx="5400675" cy="3705326"/>
              </a:xfrm>
              <a:blipFill>
                <a:blip r:embed="rId3"/>
                <a:stretch>
                  <a:fillRect l="-1874" t="-239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7CED977-0AAB-FD40-BC43-FE3DB4BCE3D3}"/>
              </a:ext>
            </a:extLst>
          </p:cNvPr>
          <p:cNvSpPr txBox="1">
            <a:spLocks/>
          </p:cNvSpPr>
          <p:nvPr/>
        </p:nvSpPr>
        <p:spPr>
          <a:xfrm>
            <a:off x="6091239" y="1706686"/>
            <a:ext cx="5657738" cy="3705326"/>
          </a:xfrm>
          <a:prstGeom prst="rect">
            <a:avLst/>
          </a:prstGeom>
        </p:spPr>
        <p:txBody>
          <a:bodyPr vert="horz" lIns="9000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1800"/>
              </a:spcAft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3000"/>
              </a:spcAft>
            </a:pPr>
            <a:r>
              <a:rPr lang="en-US" dirty="0"/>
              <a:t>Neural language models represent words in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dirty="0"/>
              <a:t>prior context </a:t>
            </a:r>
            <a:r>
              <a:rPr lang="en-US" b="1" dirty="0"/>
              <a:t>by their embeddings</a:t>
            </a:r>
            <a:r>
              <a:rPr lang="en-US" dirty="0"/>
              <a:t> </a:t>
            </a:r>
          </a:p>
          <a:p>
            <a:pPr>
              <a:spcAft>
                <a:spcPts val="3000"/>
              </a:spcAft>
            </a:pPr>
            <a:r>
              <a:rPr lang="en-US" altLang="zh-CN" dirty="0"/>
              <a:t>Example</a:t>
            </a:r>
            <a:r>
              <a:rPr lang="zh-CN" altLang="en-US" dirty="0"/>
              <a:t> </a:t>
            </a:r>
            <a:r>
              <a:rPr lang="en-US" altLang="zh-CN" dirty="0"/>
              <a:t>sentence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training:</a:t>
            </a:r>
          </a:p>
          <a:p>
            <a:pPr marL="0" indent="0" algn="ctr">
              <a:spcAft>
                <a:spcPts val="3000"/>
              </a:spcAft>
              <a:buNone/>
            </a:pPr>
            <a:r>
              <a:rPr lang="en-US" altLang="zh-CN" i="1" dirty="0"/>
              <a:t>I have to make sure that the cat gets fed.</a:t>
            </a:r>
          </a:p>
        </p:txBody>
      </p:sp>
    </p:spTree>
    <p:extLst>
      <p:ext uri="{BB962C8B-B14F-4D97-AF65-F5344CB8AC3E}">
        <p14:creationId xmlns:p14="http://schemas.microsoft.com/office/powerpoint/2010/main" val="203088006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96292-6A72-4EB5-8FC8-D887CDD0B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Why Neural LMs work better than N-gram LMs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68A7C0-177F-4A65-BBC6-9CE344D5D1A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01134" y="1134576"/>
                <a:ext cx="11267018" cy="1417108"/>
              </a:xfrm>
            </p:spPr>
            <p:txBody>
              <a:bodyPr>
                <a:normAutofit fontScale="925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altLang="zh-CN" dirty="0"/>
                  <a:t>-gram LMs: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represent words by their word identity</a:t>
                </a:r>
              </a:p>
              <a:p>
                <a:r>
                  <a:rPr lang="en-US" altLang="zh-CN" dirty="0"/>
                  <a:t>Neural LMs: represent words in this prior context by their embeddings</a:t>
                </a: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468A7C0-177F-4A65-BBC6-9CE344D5D1A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01134" y="1134576"/>
                <a:ext cx="11267018" cy="1417108"/>
              </a:xfrm>
              <a:blipFill>
                <a:blip r:embed="rId3"/>
                <a:stretch>
                  <a:fillRect l="-901" t="-44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4ABB6A-F4F9-4F76-BAA1-DD57CE5CF8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41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3A4BE57-167C-479D-B5D2-6A8F94C4D23A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601134" y="2793018"/>
                <a:ext cx="9739899" cy="3823648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90000"/>
                  </a:lnSpc>
                  <a:spcBef>
                    <a:spcPts val="1000"/>
                  </a:spcBef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1pPr>
                <a:lvl2pPr marL="685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2pPr>
                <a:lvl3pPr marL="1143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3pPr>
                <a:lvl4pPr marL="1600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4pPr>
                <a:lvl5pPr marL="20574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Arial" panose="020B0604020202020204" pitchFamily="34" charset="0"/>
                    <a:ea typeface="+mn-ea"/>
                    <a:cs typeface="Arial" panose="020B0604020202020204" pitchFamily="34" charset="0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r>
                  <a:rPr lang="en-US" b="1" dirty="0">
                    <a:latin typeface="+mn-lt"/>
                  </a:rPr>
                  <a:t>Training data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I have to make sure that the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cat gets fed. </a:t>
                </a:r>
              </a:p>
              <a:p>
                <a:r>
                  <a:rPr lang="en-US" dirty="0">
                    <a:latin typeface="+mn-lt"/>
                  </a:rPr>
                  <a:t>Never seen</a:t>
                </a:r>
                <a:r>
                  <a:rPr lang="zh-CN" altLang="en-US" dirty="0">
                    <a:latin typeface="+mn-lt"/>
                  </a:rPr>
                  <a:t> </a:t>
                </a:r>
                <a:r>
                  <a:rPr lang="en-US" dirty="0">
                    <a:solidFill>
                      <a:srgbClr val="FF0000"/>
                    </a:solidFill>
                    <a:latin typeface="+mn-lt"/>
                  </a:rPr>
                  <a:t>dog gets fed</a:t>
                </a:r>
              </a:p>
              <a:p>
                <a:r>
                  <a:rPr lang="en-US" b="1" dirty="0">
                    <a:latin typeface="+mn-lt"/>
                  </a:rPr>
                  <a:t>Test data:</a:t>
                </a:r>
              </a:p>
              <a:p>
                <a:pPr lvl="1"/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I forgot to make sure that the dog gets _</a:t>
                </a:r>
                <a:r>
                  <a:rPr lang="en-US" altLang="zh-CN" u="sng" dirty="0">
                    <a:solidFill>
                      <a:srgbClr val="0000FF"/>
                    </a:solidFill>
                    <a:latin typeface="+mn-lt"/>
                  </a:rPr>
                  <a:t>?</a:t>
                </a:r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_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>
                    <a:latin typeface="+mn-lt"/>
                  </a:rPr>
                  <a:t>-gram LM</a:t>
                </a:r>
                <a:r>
                  <a:rPr lang="en-US" altLang="zh-CN" dirty="0">
                    <a:latin typeface="+mn-lt"/>
                  </a:rPr>
                  <a:t>s</a:t>
                </a:r>
                <a:r>
                  <a:rPr lang="en-US" dirty="0">
                    <a:latin typeface="+mn-lt"/>
                  </a:rPr>
                  <a:t> can't predict "</a:t>
                </a:r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fed</a:t>
                </a:r>
                <a:r>
                  <a:rPr lang="en-US" dirty="0">
                    <a:latin typeface="+mn-lt"/>
                  </a:rPr>
                  <a:t>"</a:t>
                </a:r>
              </a:p>
              <a:p>
                <a:r>
                  <a:rPr lang="en-US" dirty="0">
                    <a:latin typeface="+mn-lt"/>
                  </a:rPr>
                  <a:t>Neural LM</a:t>
                </a:r>
                <a:r>
                  <a:rPr lang="en-US" altLang="zh-CN" dirty="0">
                    <a:latin typeface="+mn-lt"/>
                  </a:rPr>
                  <a:t>s</a:t>
                </a:r>
                <a:r>
                  <a:rPr lang="en-US" dirty="0">
                    <a:latin typeface="+mn-lt"/>
                  </a:rPr>
                  <a:t> can use similarity of "</a:t>
                </a:r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cat</a:t>
                </a:r>
                <a:r>
                  <a:rPr lang="en-US" dirty="0">
                    <a:latin typeface="+mn-lt"/>
                  </a:rPr>
                  <a:t>" and "</a:t>
                </a:r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dog</a:t>
                </a:r>
                <a:r>
                  <a:rPr lang="en-US" dirty="0">
                    <a:latin typeface="+mn-lt"/>
                  </a:rPr>
                  <a:t>" embeddings to generalize and predict “</a:t>
                </a:r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fed</a:t>
                </a:r>
                <a:r>
                  <a:rPr lang="en-US" dirty="0">
                    <a:latin typeface="+mn-lt"/>
                  </a:rPr>
                  <a:t>” after </a:t>
                </a:r>
                <a:r>
                  <a:rPr lang="en-US" dirty="0">
                    <a:solidFill>
                      <a:srgbClr val="0000FF"/>
                    </a:solidFill>
                    <a:latin typeface="+mn-lt"/>
                  </a:rPr>
                  <a:t>dog</a:t>
                </a: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  <a:p>
                <a:endParaRPr lang="en-US" dirty="0">
                  <a:latin typeface="+mn-lt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3A4BE57-167C-479D-B5D2-6A8F94C4D2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1134" y="2793018"/>
                <a:ext cx="9739899" cy="3823648"/>
              </a:xfrm>
              <a:prstGeom prst="rect">
                <a:avLst/>
              </a:prstGeom>
              <a:blipFill>
                <a:blip r:embed="rId4"/>
                <a:stretch>
                  <a:fillRect l="-1172" t="-2980" b="-132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2036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BD7571-FE45-9B48-A8AC-C1A469827C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Forward inference in the neural </a:t>
            </a:r>
            <a:r>
              <a:rPr lang="en-US" altLang="zh-CN" dirty="0"/>
              <a:t>LM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A4A84-00C4-B542-BDA7-8B03757288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4"/>
                <a:ext cx="11064875" cy="3114432"/>
              </a:xfrm>
            </p:spPr>
            <p:txBody>
              <a:bodyPr>
                <a:normAutofit/>
              </a:bodyPr>
              <a:lstStyle/>
              <a:p>
                <a:r>
                  <a:rPr lang="en-US" altLang="zh-CN" b="1" dirty="0"/>
                  <a:t>F</a:t>
                </a:r>
                <a:r>
                  <a:rPr lang="en-US" b="1" dirty="0"/>
                  <a:t>orward inference</a:t>
                </a:r>
                <a:r>
                  <a:rPr lang="zh-CN" altLang="en-US" b="1" dirty="0"/>
                  <a:t> </a:t>
                </a:r>
                <a:r>
                  <a:rPr lang="en-US" altLang="zh-CN" b="1" dirty="0"/>
                  <a:t>(</a:t>
                </a:r>
                <a:r>
                  <a:rPr lang="en-US" b="1" dirty="0"/>
                  <a:t>decoding</a:t>
                </a:r>
                <a:r>
                  <a:rPr lang="en-US" altLang="zh-CN" b="1" dirty="0"/>
                  <a:t>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for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LM:</a:t>
                </a:r>
                <a:r>
                  <a:rPr lang="en-US" dirty="0"/>
                  <a:t> </a:t>
                </a:r>
                <a:r>
                  <a:rPr lang="en-US" altLang="zh-CN" dirty="0"/>
                  <a:t>G</a:t>
                </a:r>
                <a:r>
                  <a:rPr lang="en-US" dirty="0"/>
                  <a:t>iven an input, of running a forward pass on the</a:t>
                </a:r>
                <a:r>
                  <a:rPr lang="zh-CN" altLang="en-US" dirty="0"/>
                  <a:t> </a:t>
                </a:r>
                <a:r>
                  <a:rPr lang="en-US" dirty="0"/>
                  <a:t>network to produce a probability distribution over possible next</a:t>
                </a:r>
                <a:r>
                  <a:rPr lang="zh-CN" altLang="en-US" dirty="0"/>
                  <a:t> </a:t>
                </a:r>
                <a:r>
                  <a:rPr lang="en-US" dirty="0"/>
                  <a:t>words</a:t>
                </a:r>
              </a:p>
              <a:p>
                <a:pPr lvl="1"/>
                <a:r>
                  <a:rPr lang="en-US" altLang="zh-CN" dirty="0"/>
                  <a:t>R</a:t>
                </a:r>
                <a:r>
                  <a:rPr lang="en-US" dirty="0"/>
                  <a:t>epresent each of the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</m:oMath>
                </a14:m>
                <a:r>
                  <a:rPr lang="en-US" dirty="0"/>
                  <a:t> previous words as a one-hot vector of length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/>
                  <a:t>Multiply</a:t>
                </a:r>
                <a:r>
                  <a:rPr lang="zh-CN" altLang="en-US" dirty="0"/>
                  <a:t> </a:t>
                </a:r>
                <a:r>
                  <a:rPr lang="en-US" dirty="0"/>
                  <a:t>these one-hot vectors by the embedding matrix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𝑬</m:t>
                    </m:r>
                  </m:oMath>
                </a14:m>
                <a:r>
                  <a:rPr lang="en-US" altLang="zh-CN" b="1" dirty="0"/>
                  <a:t>,</a:t>
                </a:r>
                <a:r>
                  <a:rPr lang="zh-CN" altLang="en-US" b="1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feed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embedding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to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neural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network</a:t>
                </a:r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08A4A84-00C4-B542-BDA7-8B03757288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4"/>
                <a:ext cx="11064875" cy="3114432"/>
              </a:xfrm>
              <a:blipFill>
                <a:blip r:embed="rId2"/>
                <a:stretch>
                  <a:fillRect l="-916" t="-2033" b="-243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CE1E3AA-5B5C-504B-8FA0-71FA5384C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42</a:t>
            </a:fld>
            <a:endParaRPr lang="zh-CN" alt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DDA3F8-BB72-954F-A698-43C14854C0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612" y="4222866"/>
            <a:ext cx="6726700" cy="2353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794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0F93A4-7357-4955-BF68-889082AE6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Neural LMs with embeddings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8546D23-0A98-497D-B696-7B38B19DDC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59093" y="1823284"/>
            <a:ext cx="5174986" cy="3899581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BFA79C-1A58-4C0F-BF70-5B1FAC0CD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523AB9-7721-4628-839F-221B3EB68305}"/>
                  </a:ext>
                </a:extLst>
              </p:cNvPr>
              <p:cNvSpPr txBox="1"/>
              <p:nvPr/>
            </p:nvSpPr>
            <p:spPr>
              <a:xfrm>
                <a:off x="575104" y="1135135"/>
                <a:ext cx="6183989" cy="4031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Aft>
                    <a:spcPts val="1200"/>
                  </a:spcAft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For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𝑃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(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|</m:t>
                    </m:r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−3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−2</m:t>
                        </m:r>
                      </m:sub>
                    </m:sSub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𝑤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𝑡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cs typeface="Arial" panose="020B0604020202020204" pitchFamily="34" charset="0"/>
                          </a:rPr>
                          <m:t>−1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)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,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at each timestep: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Get a 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𝑑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-dimensional embedding for each context word</a:t>
                </a: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Concatenates the 3 resulting embeddings to get the embedding layer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𝒆</m:t>
                    </m:r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Embedding vector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𝒆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is multiplied by a weight matrix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𝑾</m:t>
                    </m:r>
                  </m:oMath>
                </a14:m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then an activation is applied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to produce the hidden layer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𝒉</m:t>
                    </m:r>
                  </m:oMath>
                </a14:m>
                <a:endParaRPr lang="en-US" altLang="zh-CN" sz="24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marL="342900" indent="-342900">
                  <a:spcAft>
                    <a:spcPts val="1200"/>
                  </a:spcAft>
                  <a:buFont typeface="Arial" panose="020B0604020202020204" pitchFamily="34" charset="0"/>
                  <a:buChar char="•"/>
                </a:pP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Multiply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by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𝑼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and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apply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softmax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in</a:t>
                </a:r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  <a:r>
                  <a:rPr lang="en-US" altLang="zh-CN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final</a:t>
                </a:r>
                <a:endParaRPr lang="zh-CN" altLang="en-US" sz="24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C523AB9-7721-4628-839F-221B3EB683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5104" y="1135135"/>
                <a:ext cx="6183989" cy="4031873"/>
              </a:xfrm>
              <a:prstGeom prst="rect">
                <a:avLst/>
              </a:prstGeom>
              <a:blipFill>
                <a:blip r:embed="rId4"/>
                <a:stretch>
                  <a:fillRect l="-1639" t="-1254" r="-2459" b="-2194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BD251D8-B321-44DB-85EE-B21D55EE8368}"/>
                  </a:ext>
                </a:extLst>
              </p:cNvPr>
              <p:cNvSpPr txBox="1"/>
              <p:nvPr/>
            </p:nvSpPr>
            <p:spPr>
              <a:xfrm>
                <a:off x="1534918" y="5187326"/>
                <a:ext cx="3569097" cy="157953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400" b="1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𝒆</m:t>
                      </m:r>
                      <m:r>
                        <a:rPr lang="en-US" altLang="zh-CN" sz="24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400" b="1" i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sSub>
                            <m:sSubPr>
                              <m:ctrlP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b="0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−2</m:t>
                              </m:r>
                            </m:sub>
                          </m:sSub>
                          <m:r>
                            <a:rPr lang="en-US" altLang="zh-CN" sz="24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sz="2400" b="1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𝐄</m:t>
                          </m:r>
                          <m:sSub>
                            <m:sSubPr>
                              <m:ctrlP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2400" b="1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</m:e>
                            <m:sub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altLang="zh-CN" sz="2400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US" altLang="zh-CN" sz="2400" b="0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𝒉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𝜎</m:t>
                    </m:r>
                    <m:d>
                      <m:d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𝑾𝒆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</m:d>
                  </m:oMath>
                </a14:m>
                <a:r>
                  <a:rPr lang="en-US" altLang="zh-CN" sz="2400" b="0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b="1" i="1" dirty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𝒛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=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cs typeface="Arial" panose="020B0604020202020204" pitchFamily="34" charset="0"/>
                      </a:rPr>
                      <m:t>𝑼𝒉</m:t>
                    </m:r>
                  </m:oMath>
                </a14:m>
                <a:r>
                  <a:rPr lang="en-US" altLang="zh-CN" sz="24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400" b="1" i="1" smtClean="0">
                            <a:latin typeface="Cambria Math" panose="02040503050406030204" pitchFamily="18" charset="0"/>
                          </a:rPr>
                          <m:t>𝒀</m:t>
                        </m:r>
                      </m:e>
                    </m:acc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altLang="zh-CN" sz="2400" b="0" i="1" smtClean="0">
                        <a:latin typeface="Cambria Math" panose="02040503050406030204" pitchFamily="18" charset="0"/>
                      </a:rPr>
                      <m:t>softmax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 (</m:t>
                    </m:r>
                    <m:r>
                      <a:rPr lang="en-US" altLang="zh-CN" sz="2400" b="1" i="1">
                        <a:latin typeface="Cambria Math" panose="02040503050406030204" pitchFamily="18" charset="0"/>
                      </a:rPr>
                      <m:t>𝒛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zh-CN" altLang="en-US" sz="2400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BD251D8-B321-44DB-85EE-B21D55EE836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4918" y="5187326"/>
                <a:ext cx="3569097" cy="1579535"/>
              </a:xfrm>
              <a:prstGeom prst="rect">
                <a:avLst/>
              </a:prstGeom>
              <a:blipFill>
                <a:blip r:embed="rId5"/>
                <a:stretch>
                  <a:fillRect l="-355" b="-64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1450750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269567-7E14-4DC6-96E7-1B9849C1E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NLM with embeddings as parameters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ED3E7F8-E61A-4E86-A1AD-7B936957F7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9833" y="1090590"/>
            <a:ext cx="6915181" cy="5227637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D48958-C42D-423A-BFB9-3FBFCF33C8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44</a:t>
            </a:fld>
            <a:endParaRPr lang="zh-CN" altLang="en-US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3D812A15-5EE9-4620-A50D-C8B3F611F438}"/>
              </a:ext>
            </a:extLst>
          </p:cNvPr>
          <p:cNvSpPr txBox="1"/>
          <p:nvPr/>
        </p:nvSpPr>
        <p:spPr>
          <a:xfrm>
            <a:off x="695325" y="1720840"/>
            <a:ext cx="3936310" cy="38472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2400"/>
              </a:spcAft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Learn the embeddings simultaneously with training the network. </a:t>
            </a:r>
          </a:p>
          <a:p>
            <a:pPr>
              <a:spcAft>
                <a:spcPts val="2400"/>
              </a:spcAft>
            </a:pPr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Useful when the task the network is designed for (like sentiment classification, translation, or parsing)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E73F9FA-9C0F-4137-BEB5-616AA679CFEE}"/>
              </a:ext>
            </a:extLst>
          </p:cNvPr>
          <p:cNvSpPr/>
          <p:nvPr/>
        </p:nvSpPr>
        <p:spPr>
          <a:xfrm>
            <a:off x="7070652" y="1605516"/>
            <a:ext cx="457199" cy="38596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E667A16-E31F-422A-9BEA-9CA45B62B1AC}"/>
              </a:ext>
            </a:extLst>
          </p:cNvPr>
          <p:cNvSpPr txBox="1"/>
          <p:nvPr/>
        </p:nvSpPr>
        <p:spPr>
          <a:xfrm>
            <a:off x="5328198" y="6449570"/>
            <a:ext cx="39421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Embeddings as model parameters</a:t>
            </a:r>
            <a:endParaRPr lang="zh-CN" altLang="en-US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50A36DF9-C570-4DEB-91C0-E0F7FF5ACE1A}"/>
              </a:ext>
            </a:extLst>
          </p:cNvPr>
          <p:cNvCxnSpPr>
            <a:cxnSpLocks/>
            <a:stCxn id="8" idx="2"/>
            <a:endCxn id="9" idx="0"/>
          </p:cNvCxnSpPr>
          <p:nvPr/>
        </p:nvCxnSpPr>
        <p:spPr>
          <a:xfrm flipH="1">
            <a:off x="7299251" y="5465135"/>
            <a:ext cx="1" cy="984435"/>
          </a:xfrm>
          <a:prstGeom prst="line">
            <a:avLst/>
          </a:prstGeom>
          <a:ln w="38100">
            <a:solidFill>
              <a:srgbClr val="FF0000"/>
            </a:solidFill>
            <a:prstDash val="sys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90086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7BC7-5D1F-4891-817C-AAB48B94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158DA-426B-4129-A2BE-3BCD72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3200" dirty="0"/>
              <a:t>Units in Neural Networks</a:t>
            </a:r>
          </a:p>
          <a:p>
            <a:r>
              <a:rPr lang="en-US" altLang="zh-CN" sz="3200" dirty="0"/>
              <a:t>The XOR problem</a:t>
            </a:r>
          </a:p>
          <a:p>
            <a:r>
              <a:rPr lang="en-US" altLang="zh-CN" sz="3200" dirty="0"/>
              <a:t>Feedforward Neural Networks</a:t>
            </a:r>
            <a:r>
              <a:rPr lang="zh-CN" altLang="en-US" sz="3200" dirty="0"/>
              <a:t> </a:t>
            </a:r>
            <a:r>
              <a:rPr lang="en-US" altLang="zh-CN" sz="3200" dirty="0"/>
              <a:t>(FNNs)</a:t>
            </a:r>
          </a:p>
          <a:p>
            <a:r>
              <a:rPr lang="en-US" altLang="zh-CN" sz="3200" dirty="0"/>
              <a:t>Applying feedforward networks to NLP tasks</a:t>
            </a:r>
          </a:p>
          <a:p>
            <a:pPr lvl="1"/>
            <a:r>
              <a:rPr lang="en-US" altLang="zh-CN" sz="2800" dirty="0"/>
              <a:t>Sentiment classification via FNNs</a:t>
            </a:r>
          </a:p>
          <a:p>
            <a:pPr lvl="1"/>
            <a:r>
              <a:rPr lang="en-US" altLang="zh-CN" sz="2800" dirty="0"/>
              <a:t>Neural Language Models (LMs)</a:t>
            </a:r>
          </a:p>
          <a:p>
            <a:r>
              <a:rPr lang="en-US" altLang="zh-CN" sz="3200" b="1" dirty="0"/>
              <a:t>Training Neural Nets</a:t>
            </a:r>
          </a:p>
          <a:p>
            <a:pPr lvl="1"/>
            <a:endParaRPr lang="en-US" altLang="zh-CN" sz="28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57EC9-3731-43B0-87DF-F3B05990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4105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EAC8E-C42F-4664-9C07-17D6C790D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Intuition: training a 2-layer Network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F5A945-6EF1-4D83-9FAF-6AD08AE760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46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9" name="Oval 12">
                <a:extLst>
                  <a:ext uri="{FF2B5EF4-FFF2-40B4-BE49-F238E27FC236}">
                    <a16:creationId xmlns:a16="http://schemas.microsoft.com/office/drawing/2014/main" id="{9517F35E-1515-45FF-9EF7-470B1A8B7500}"/>
                  </a:ext>
                </a:extLst>
              </p:cNvPr>
              <p:cNvSpPr/>
              <p:nvPr/>
            </p:nvSpPr>
            <p:spPr bwMode="auto">
              <a:xfrm>
                <a:off x="6812052" y="3952549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9" name="Oval 12">
                <a:extLst>
                  <a:ext uri="{FF2B5EF4-FFF2-40B4-BE49-F238E27FC236}">
                    <a16:creationId xmlns:a16="http://schemas.microsoft.com/office/drawing/2014/main" id="{9517F35E-1515-45FF-9EF7-470B1A8B750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12052" y="3952549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Oval 20">
                <a:extLst>
                  <a:ext uri="{FF2B5EF4-FFF2-40B4-BE49-F238E27FC236}">
                    <a16:creationId xmlns:a16="http://schemas.microsoft.com/office/drawing/2014/main" id="{DFCB98C4-6B85-4090-BB13-F64A9A41E949}"/>
                  </a:ext>
                </a:extLst>
              </p:cNvPr>
              <p:cNvSpPr/>
              <p:nvPr/>
            </p:nvSpPr>
            <p:spPr bwMode="auto">
              <a:xfrm>
                <a:off x="3495175" y="5946304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10" name="Oval 20">
                <a:extLst>
                  <a:ext uri="{FF2B5EF4-FFF2-40B4-BE49-F238E27FC236}">
                    <a16:creationId xmlns:a16="http://schemas.microsoft.com/office/drawing/2014/main" id="{DFCB98C4-6B85-4090-BB13-F64A9A41E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495175" y="5946304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1" name="Oval 22">
                <a:extLst>
                  <a:ext uri="{FF2B5EF4-FFF2-40B4-BE49-F238E27FC236}">
                    <a16:creationId xmlns:a16="http://schemas.microsoft.com/office/drawing/2014/main" id="{240D12BE-0AF8-4A9D-B504-1183A6B60F9E}"/>
                  </a:ext>
                </a:extLst>
              </p:cNvPr>
              <p:cNvSpPr/>
              <p:nvPr/>
            </p:nvSpPr>
            <p:spPr bwMode="auto">
              <a:xfrm>
                <a:off x="6677285" y="5946304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11" name="Oval 22">
                <a:extLst>
                  <a:ext uri="{FF2B5EF4-FFF2-40B4-BE49-F238E27FC236}">
                    <a16:creationId xmlns:a16="http://schemas.microsoft.com/office/drawing/2014/main" id="{240D12BE-0AF8-4A9D-B504-1183A6B60F9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677285" y="5946304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2" name="Oval 23">
                <a:extLst>
                  <a:ext uri="{FF2B5EF4-FFF2-40B4-BE49-F238E27FC236}">
                    <a16:creationId xmlns:a16="http://schemas.microsoft.com/office/drawing/2014/main" id="{0DAB09C4-840D-4345-B8F8-8B26F91B8CFB}"/>
                  </a:ext>
                </a:extLst>
              </p:cNvPr>
              <p:cNvSpPr/>
              <p:nvPr/>
            </p:nvSpPr>
            <p:spPr bwMode="auto">
              <a:xfrm>
                <a:off x="5523593" y="5946305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12" name="Oval 23">
                <a:extLst>
                  <a:ext uri="{FF2B5EF4-FFF2-40B4-BE49-F238E27FC236}">
                    <a16:creationId xmlns:a16="http://schemas.microsoft.com/office/drawing/2014/main" id="{0DAB09C4-840D-4345-B8F8-8B26F91B8CF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523593" y="5946305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3" name="Oval 24">
                <a:extLst>
                  <a:ext uri="{FF2B5EF4-FFF2-40B4-BE49-F238E27FC236}">
                    <a16:creationId xmlns:a16="http://schemas.microsoft.com/office/drawing/2014/main" id="{D9ECF505-2F84-4DC6-A133-033FCC6E9582}"/>
                  </a:ext>
                </a:extLst>
              </p:cNvPr>
              <p:cNvSpPr/>
              <p:nvPr/>
            </p:nvSpPr>
            <p:spPr bwMode="auto">
              <a:xfrm>
                <a:off x="4520435" y="5946304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113" name="Oval 24">
                <a:extLst>
                  <a:ext uri="{FF2B5EF4-FFF2-40B4-BE49-F238E27FC236}">
                    <a16:creationId xmlns:a16="http://schemas.microsoft.com/office/drawing/2014/main" id="{D9ECF505-2F84-4DC6-A133-033FCC6E95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520435" y="5946304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4" name="Oval 33">
            <a:extLst>
              <a:ext uri="{FF2B5EF4-FFF2-40B4-BE49-F238E27FC236}">
                <a16:creationId xmlns:a16="http://schemas.microsoft.com/office/drawing/2014/main" id="{93D15B55-A7DA-4671-8443-607769118F6E}"/>
              </a:ext>
            </a:extLst>
          </p:cNvPr>
          <p:cNvSpPr/>
          <p:nvPr/>
        </p:nvSpPr>
        <p:spPr bwMode="auto">
          <a:xfrm>
            <a:off x="7816476" y="5946304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5" name="Straight Arrow Connector 55">
            <a:extLst>
              <a:ext uri="{FF2B5EF4-FFF2-40B4-BE49-F238E27FC236}">
                <a16:creationId xmlns:a16="http://schemas.microsoft.com/office/drawing/2014/main" id="{9C12846B-9E5C-4291-90D7-D1983EC0E960}"/>
              </a:ext>
            </a:extLst>
          </p:cNvPr>
          <p:cNvCxnSpPr>
            <a:cxnSpLocks/>
            <a:stCxn id="114" idx="0"/>
            <a:endCxn id="109" idx="4"/>
          </p:cNvCxnSpPr>
          <p:nvPr/>
        </p:nvCxnSpPr>
        <p:spPr bwMode="auto">
          <a:xfrm flipH="1" flipV="1">
            <a:off x="7269929" y="4824774"/>
            <a:ext cx="949472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6" name="Straight Arrow Connector 65">
            <a:extLst>
              <a:ext uri="{FF2B5EF4-FFF2-40B4-BE49-F238E27FC236}">
                <a16:creationId xmlns:a16="http://schemas.microsoft.com/office/drawing/2014/main" id="{D367B3CA-986F-41F9-8397-46C1CB20F346}"/>
              </a:ext>
            </a:extLst>
          </p:cNvPr>
          <p:cNvCxnSpPr>
            <a:cxnSpLocks/>
            <a:stCxn id="112" idx="0"/>
            <a:endCxn id="109" idx="4"/>
          </p:cNvCxnSpPr>
          <p:nvPr/>
        </p:nvCxnSpPr>
        <p:spPr bwMode="auto">
          <a:xfrm flipV="1">
            <a:off x="5909221" y="4824774"/>
            <a:ext cx="1360708" cy="11215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7" name="Straight Arrow Connector 52">
            <a:extLst>
              <a:ext uri="{FF2B5EF4-FFF2-40B4-BE49-F238E27FC236}">
                <a16:creationId xmlns:a16="http://schemas.microsoft.com/office/drawing/2014/main" id="{CC16FD62-6162-41B5-AD30-3CD8C7E21B1D}"/>
              </a:ext>
            </a:extLst>
          </p:cNvPr>
          <p:cNvCxnSpPr>
            <a:cxnSpLocks/>
            <a:stCxn id="111" idx="0"/>
            <a:endCxn id="109" idx="4"/>
          </p:cNvCxnSpPr>
          <p:nvPr/>
        </p:nvCxnSpPr>
        <p:spPr bwMode="auto">
          <a:xfrm flipV="1">
            <a:off x="7080210" y="4824774"/>
            <a:ext cx="189719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8" name="Straight Arrow Connector 37">
            <a:extLst>
              <a:ext uri="{FF2B5EF4-FFF2-40B4-BE49-F238E27FC236}">
                <a16:creationId xmlns:a16="http://schemas.microsoft.com/office/drawing/2014/main" id="{1C1F7403-6243-46E0-B8BC-81AE0D6C9F26}"/>
              </a:ext>
            </a:extLst>
          </p:cNvPr>
          <p:cNvCxnSpPr>
            <a:cxnSpLocks/>
            <a:stCxn id="110" idx="0"/>
            <a:endCxn id="109" idx="4"/>
          </p:cNvCxnSpPr>
          <p:nvPr/>
        </p:nvCxnSpPr>
        <p:spPr bwMode="auto">
          <a:xfrm flipV="1">
            <a:off x="3880425" y="4824774"/>
            <a:ext cx="3389504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9" name="Straight Arrow Connector 38">
            <a:extLst>
              <a:ext uri="{FF2B5EF4-FFF2-40B4-BE49-F238E27FC236}">
                <a16:creationId xmlns:a16="http://schemas.microsoft.com/office/drawing/2014/main" id="{3177AC13-695D-42B8-9A71-9E0B3AA10ABC}"/>
              </a:ext>
            </a:extLst>
          </p:cNvPr>
          <p:cNvCxnSpPr>
            <a:cxnSpLocks/>
            <a:stCxn id="113" idx="0"/>
            <a:endCxn id="109" idx="4"/>
          </p:cNvCxnSpPr>
          <p:nvPr/>
        </p:nvCxnSpPr>
        <p:spPr bwMode="auto">
          <a:xfrm flipV="1">
            <a:off x="4883768" y="4824774"/>
            <a:ext cx="2386161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5573F7F3-8EBD-4895-B195-6F39C9ACAD1F}"/>
                  </a:ext>
                </a:extLst>
              </p:cNvPr>
              <p:cNvSpPr txBox="1"/>
              <p:nvPr/>
            </p:nvSpPr>
            <p:spPr>
              <a:xfrm>
                <a:off x="7748022" y="4996358"/>
                <a:ext cx="50045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0" name="文本框 119">
                <a:extLst>
                  <a:ext uri="{FF2B5EF4-FFF2-40B4-BE49-F238E27FC236}">
                    <a16:creationId xmlns:a16="http://schemas.microsoft.com/office/drawing/2014/main" id="{5573F7F3-8EBD-4895-B195-6F39C9ACAD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8022" y="4996358"/>
                <a:ext cx="500458" cy="523220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1" name="Oval 12">
                <a:extLst>
                  <a:ext uri="{FF2B5EF4-FFF2-40B4-BE49-F238E27FC236}">
                    <a16:creationId xmlns:a16="http://schemas.microsoft.com/office/drawing/2014/main" id="{18324AE1-5872-40D7-BA62-29501CF3302F}"/>
                  </a:ext>
                </a:extLst>
              </p:cNvPr>
              <p:cNvSpPr/>
              <p:nvPr/>
            </p:nvSpPr>
            <p:spPr bwMode="auto">
              <a:xfrm>
                <a:off x="4157397" y="3952549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1" name="Oval 12">
                <a:extLst>
                  <a:ext uri="{FF2B5EF4-FFF2-40B4-BE49-F238E27FC236}">
                    <a16:creationId xmlns:a16="http://schemas.microsoft.com/office/drawing/2014/main" id="{18324AE1-5872-40D7-BA62-29501CF330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57397" y="3952549"/>
                <a:ext cx="915753" cy="872225"/>
              </a:xfrm>
              <a:prstGeom prst="ellipse">
                <a:avLst/>
              </a:prstGeom>
              <a:blipFill>
                <a:blip r:embed="rId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2" name="Straight Arrow Connector 55">
            <a:extLst>
              <a:ext uri="{FF2B5EF4-FFF2-40B4-BE49-F238E27FC236}">
                <a16:creationId xmlns:a16="http://schemas.microsoft.com/office/drawing/2014/main" id="{399DA8F7-48A3-4728-8615-593923063C5B}"/>
              </a:ext>
            </a:extLst>
          </p:cNvPr>
          <p:cNvCxnSpPr>
            <a:cxnSpLocks/>
            <a:stCxn id="114" idx="0"/>
            <a:endCxn id="121" idx="4"/>
          </p:cNvCxnSpPr>
          <p:nvPr/>
        </p:nvCxnSpPr>
        <p:spPr bwMode="auto">
          <a:xfrm flipH="1" flipV="1">
            <a:off x="4615274" y="4824774"/>
            <a:ext cx="3604127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3" name="Straight Arrow Connector 65">
            <a:extLst>
              <a:ext uri="{FF2B5EF4-FFF2-40B4-BE49-F238E27FC236}">
                <a16:creationId xmlns:a16="http://schemas.microsoft.com/office/drawing/2014/main" id="{BE82CB87-BBDF-461E-A1AB-6B102FD34221}"/>
              </a:ext>
            </a:extLst>
          </p:cNvPr>
          <p:cNvCxnSpPr>
            <a:cxnSpLocks/>
            <a:stCxn id="112" idx="0"/>
            <a:endCxn id="121" idx="4"/>
          </p:cNvCxnSpPr>
          <p:nvPr/>
        </p:nvCxnSpPr>
        <p:spPr bwMode="auto">
          <a:xfrm flipH="1" flipV="1">
            <a:off x="4615274" y="4824774"/>
            <a:ext cx="1293947" cy="11215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4" name="Straight Arrow Connector 52">
            <a:extLst>
              <a:ext uri="{FF2B5EF4-FFF2-40B4-BE49-F238E27FC236}">
                <a16:creationId xmlns:a16="http://schemas.microsoft.com/office/drawing/2014/main" id="{E94555B4-F7A6-4D77-92DF-2C333C34FF53}"/>
              </a:ext>
            </a:extLst>
          </p:cNvPr>
          <p:cNvCxnSpPr>
            <a:cxnSpLocks/>
            <a:stCxn id="111" idx="0"/>
            <a:endCxn id="121" idx="4"/>
          </p:cNvCxnSpPr>
          <p:nvPr/>
        </p:nvCxnSpPr>
        <p:spPr bwMode="auto">
          <a:xfrm flipH="1" flipV="1">
            <a:off x="4615274" y="4824774"/>
            <a:ext cx="2464936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5" name="Straight Arrow Connector 37">
            <a:extLst>
              <a:ext uri="{FF2B5EF4-FFF2-40B4-BE49-F238E27FC236}">
                <a16:creationId xmlns:a16="http://schemas.microsoft.com/office/drawing/2014/main" id="{5295FBCB-D428-44C2-BD14-881435CB8EFE}"/>
              </a:ext>
            </a:extLst>
          </p:cNvPr>
          <p:cNvCxnSpPr>
            <a:cxnSpLocks/>
            <a:stCxn id="110" idx="0"/>
            <a:endCxn id="121" idx="4"/>
          </p:cNvCxnSpPr>
          <p:nvPr/>
        </p:nvCxnSpPr>
        <p:spPr bwMode="auto">
          <a:xfrm flipV="1">
            <a:off x="3880425" y="4824774"/>
            <a:ext cx="734849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6" name="Straight Arrow Connector 38">
            <a:extLst>
              <a:ext uri="{FF2B5EF4-FFF2-40B4-BE49-F238E27FC236}">
                <a16:creationId xmlns:a16="http://schemas.microsoft.com/office/drawing/2014/main" id="{166EC2E4-2B0C-40DB-8327-CB03EC39908D}"/>
              </a:ext>
            </a:extLst>
          </p:cNvPr>
          <p:cNvCxnSpPr>
            <a:cxnSpLocks/>
            <a:stCxn id="113" idx="0"/>
            <a:endCxn id="121" idx="4"/>
          </p:cNvCxnSpPr>
          <p:nvPr/>
        </p:nvCxnSpPr>
        <p:spPr bwMode="auto">
          <a:xfrm flipH="1" flipV="1">
            <a:off x="4615274" y="4824774"/>
            <a:ext cx="268494" cy="112153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10727046-D627-4BC6-ADCE-6B05D9BE48A8}"/>
                  </a:ext>
                </a:extLst>
              </p:cNvPr>
              <p:cNvSpPr txBox="1"/>
              <p:nvPr/>
            </p:nvSpPr>
            <p:spPr>
              <a:xfrm>
                <a:off x="3543776" y="4996358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10727046-D627-4BC6-ADCE-6B05D9BE48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776" y="4996358"/>
                <a:ext cx="652026" cy="523220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8" name="Oval 12">
                <a:extLst>
                  <a:ext uri="{FF2B5EF4-FFF2-40B4-BE49-F238E27FC236}">
                    <a16:creationId xmlns:a16="http://schemas.microsoft.com/office/drawing/2014/main" id="{49C9842A-B325-4CED-A919-87F03ED2797B}"/>
                  </a:ext>
                </a:extLst>
              </p:cNvPr>
              <p:cNvSpPr/>
              <p:nvPr/>
            </p:nvSpPr>
            <p:spPr bwMode="auto">
              <a:xfrm>
                <a:off x="5398872" y="3953142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h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8" name="Oval 12">
                <a:extLst>
                  <a:ext uri="{FF2B5EF4-FFF2-40B4-BE49-F238E27FC236}">
                    <a16:creationId xmlns:a16="http://schemas.microsoft.com/office/drawing/2014/main" id="{49C9842A-B325-4CED-A919-87F03ED279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398872" y="3953142"/>
                <a:ext cx="915753" cy="872225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29" name="Straight Arrow Connector 55">
            <a:extLst>
              <a:ext uri="{FF2B5EF4-FFF2-40B4-BE49-F238E27FC236}">
                <a16:creationId xmlns:a16="http://schemas.microsoft.com/office/drawing/2014/main" id="{B206C1BE-0015-4CFC-97E5-874823A12F4D}"/>
              </a:ext>
            </a:extLst>
          </p:cNvPr>
          <p:cNvCxnSpPr>
            <a:cxnSpLocks/>
            <a:stCxn id="114" idx="0"/>
            <a:endCxn id="128" idx="4"/>
          </p:cNvCxnSpPr>
          <p:nvPr/>
        </p:nvCxnSpPr>
        <p:spPr bwMode="auto">
          <a:xfrm flipH="1" flipV="1">
            <a:off x="5856749" y="4825367"/>
            <a:ext cx="2362652" cy="11209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0" name="Straight Arrow Connector 65">
            <a:extLst>
              <a:ext uri="{FF2B5EF4-FFF2-40B4-BE49-F238E27FC236}">
                <a16:creationId xmlns:a16="http://schemas.microsoft.com/office/drawing/2014/main" id="{275A72A4-3CE0-4DF7-AD75-4518EC59CBB3}"/>
              </a:ext>
            </a:extLst>
          </p:cNvPr>
          <p:cNvCxnSpPr>
            <a:cxnSpLocks/>
            <a:stCxn id="112" idx="0"/>
            <a:endCxn id="128" idx="4"/>
          </p:cNvCxnSpPr>
          <p:nvPr/>
        </p:nvCxnSpPr>
        <p:spPr bwMode="auto">
          <a:xfrm flipH="1" flipV="1">
            <a:off x="5856749" y="4825367"/>
            <a:ext cx="52472" cy="112093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1" name="Straight Arrow Connector 52">
            <a:extLst>
              <a:ext uri="{FF2B5EF4-FFF2-40B4-BE49-F238E27FC236}">
                <a16:creationId xmlns:a16="http://schemas.microsoft.com/office/drawing/2014/main" id="{32C7178E-925A-430E-875A-926EC9CF452A}"/>
              </a:ext>
            </a:extLst>
          </p:cNvPr>
          <p:cNvCxnSpPr>
            <a:cxnSpLocks/>
            <a:stCxn id="111" idx="0"/>
            <a:endCxn id="128" idx="4"/>
          </p:cNvCxnSpPr>
          <p:nvPr/>
        </p:nvCxnSpPr>
        <p:spPr bwMode="auto">
          <a:xfrm flipH="1" flipV="1">
            <a:off x="5856749" y="4825367"/>
            <a:ext cx="1223461" cy="11209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2" name="Straight Arrow Connector 37">
            <a:extLst>
              <a:ext uri="{FF2B5EF4-FFF2-40B4-BE49-F238E27FC236}">
                <a16:creationId xmlns:a16="http://schemas.microsoft.com/office/drawing/2014/main" id="{AA066C09-2459-4909-904D-324DDAEAC91A}"/>
              </a:ext>
            </a:extLst>
          </p:cNvPr>
          <p:cNvCxnSpPr>
            <a:cxnSpLocks/>
            <a:stCxn id="110" idx="0"/>
            <a:endCxn id="128" idx="4"/>
          </p:cNvCxnSpPr>
          <p:nvPr/>
        </p:nvCxnSpPr>
        <p:spPr bwMode="auto">
          <a:xfrm flipV="1">
            <a:off x="3880425" y="4825367"/>
            <a:ext cx="1976324" cy="11209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3" name="Straight Arrow Connector 38">
            <a:extLst>
              <a:ext uri="{FF2B5EF4-FFF2-40B4-BE49-F238E27FC236}">
                <a16:creationId xmlns:a16="http://schemas.microsoft.com/office/drawing/2014/main" id="{B0D5756F-E664-4919-8824-078C7FD90939}"/>
              </a:ext>
            </a:extLst>
          </p:cNvPr>
          <p:cNvCxnSpPr>
            <a:cxnSpLocks/>
            <a:stCxn id="113" idx="0"/>
            <a:endCxn id="128" idx="4"/>
          </p:cNvCxnSpPr>
          <p:nvPr/>
        </p:nvCxnSpPr>
        <p:spPr bwMode="auto">
          <a:xfrm flipV="1">
            <a:off x="4883768" y="4825367"/>
            <a:ext cx="972981" cy="112093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4" name="Oval 12">
                <a:extLst>
                  <a:ext uri="{FF2B5EF4-FFF2-40B4-BE49-F238E27FC236}">
                    <a16:creationId xmlns:a16="http://schemas.microsoft.com/office/drawing/2014/main" id="{2D69CA0A-6A38-4CA8-9F63-0262578F6618}"/>
                  </a:ext>
                </a:extLst>
              </p:cNvPr>
              <p:cNvSpPr/>
              <p:nvPr/>
            </p:nvSpPr>
            <p:spPr bwMode="auto">
              <a:xfrm>
                <a:off x="4119736" y="2130459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4" name="Oval 12">
                <a:extLst>
                  <a:ext uri="{FF2B5EF4-FFF2-40B4-BE49-F238E27FC236}">
                    <a16:creationId xmlns:a16="http://schemas.microsoft.com/office/drawing/2014/main" id="{2D69CA0A-6A38-4CA8-9F63-0262578F661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19736" y="2130459"/>
                <a:ext cx="915753" cy="872225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35" name="Straight Arrow Connector 37">
            <a:extLst>
              <a:ext uri="{FF2B5EF4-FFF2-40B4-BE49-F238E27FC236}">
                <a16:creationId xmlns:a16="http://schemas.microsoft.com/office/drawing/2014/main" id="{5CADE596-AAC8-4542-B102-843BC7C3F813}"/>
              </a:ext>
            </a:extLst>
          </p:cNvPr>
          <p:cNvCxnSpPr>
            <a:cxnSpLocks/>
            <a:stCxn id="121" idx="0"/>
            <a:endCxn id="134" idx="4"/>
          </p:cNvCxnSpPr>
          <p:nvPr/>
        </p:nvCxnSpPr>
        <p:spPr bwMode="auto">
          <a:xfrm flipH="1" flipV="1">
            <a:off x="4577613" y="3002684"/>
            <a:ext cx="37661" cy="949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6" name="Straight Arrow Connector 37">
            <a:extLst>
              <a:ext uri="{FF2B5EF4-FFF2-40B4-BE49-F238E27FC236}">
                <a16:creationId xmlns:a16="http://schemas.microsoft.com/office/drawing/2014/main" id="{8AA3CB82-35C9-4E91-8238-C9F0AA0FE1B8}"/>
              </a:ext>
            </a:extLst>
          </p:cNvPr>
          <p:cNvCxnSpPr>
            <a:cxnSpLocks/>
            <a:stCxn id="128" idx="0"/>
            <a:endCxn id="134" idx="4"/>
          </p:cNvCxnSpPr>
          <p:nvPr/>
        </p:nvCxnSpPr>
        <p:spPr bwMode="auto">
          <a:xfrm flipH="1" flipV="1">
            <a:off x="4577613" y="3002684"/>
            <a:ext cx="1279136" cy="9504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7" name="Straight Arrow Connector 37">
            <a:extLst>
              <a:ext uri="{FF2B5EF4-FFF2-40B4-BE49-F238E27FC236}">
                <a16:creationId xmlns:a16="http://schemas.microsoft.com/office/drawing/2014/main" id="{55FEC80F-9179-4002-996C-5F7183AE32C1}"/>
              </a:ext>
            </a:extLst>
          </p:cNvPr>
          <p:cNvCxnSpPr>
            <a:cxnSpLocks/>
            <a:stCxn id="109" idx="0"/>
            <a:endCxn id="134" idx="4"/>
          </p:cNvCxnSpPr>
          <p:nvPr/>
        </p:nvCxnSpPr>
        <p:spPr bwMode="auto">
          <a:xfrm flipH="1" flipV="1">
            <a:off x="4577613" y="3002684"/>
            <a:ext cx="2692316" cy="949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DF8E2422-849E-4B9B-B6C0-5AD64D6D87DA}"/>
                  </a:ext>
                </a:extLst>
              </p:cNvPr>
              <p:cNvSpPr txBox="1"/>
              <p:nvPr/>
            </p:nvSpPr>
            <p:spPr>
              <a:xfrm>
                <a:off x="3449712" y="3163300"/>
                <a:ext cx="620791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𝑼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8" name="文本框 137">
                <a:extLst>
                  <a:ext uri="{FF2B5EF4-FFF2-40B4-BE49-F238E27FC236}">
                    <a16:creationId xmlns:a16="http://schemas.microsoft.com/office/drawing/2014/main" id="{DF8E2422-849E-4B9B-B6C0-5AD64D6D87D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49712" y="3163300"/>
                <a:ext cx="620791" cy="523220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9" name="Oval 12">
                <a:extLst>
                  <a:ext uri="{FF2B5EF4-FFF2-40B4-BE49-F238E27FC236}">
                    <a16:creationId xmlns:a16="http://schemas.microsoft.com/office/drawing/2014/main" id="{0268E8C1-79D2-44F9-AD4D-C21E1C29660D}"/>
                  </a:ext>
                </a:extLst>
              </p:cNvPr>
              <p:cNvSpPr/>
              <p:nvPr/>
            </p:nvSpPr>
            <p:spPr bwMode="auto">
              <a:xfrm>
                <a:off x="6883174" y="2189196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9" name="Oval 12">
                <a:extLst>
                  <a:ext uri="{FF2B5EF4-FFF2-40B4-BE49-F238E27FC236}">
                    <a16:creationId xmlns:a16="http://schemas.microsoft.com/office/drawing/2014/main" id="{0268E8C1-79D2-44F9-AD4D-C21E1C29660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3174" y="2189196"/>
                <a:ext cx="915753" cy="872225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828D6A7-6CCC-4BB0-91D4-58992087626D}"/>
                  </a:ext>
                </a:extLst>
              </p:cNvPr>
              <p:cNvSpPr/>
              <p:nvPr/>
            </p:nvSpPr>
            <p:spPr bwMode="auto">
              <a:xfrm>
                <a:off x="5450218" y="2130459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accPr>
                            <m:e>
                              <m:r>
                                <a:rPr lang="en-US" altLang="zh-CN" sz="32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𝑦</m:t>
                              </m:r>
                            </m:e>
                          </m:acc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40" name="Oval 12">
                <a:extLst>
                  <a:ext uri="{FF2B5EF4-FFF2-40B4-BE49-F238E27FC236}">
                    <a16:creationId xmlns:a16="http://schemas.microsoft.com/office/drawing/2014/main" id="{0828D6A7-6CCC-4BB0-91D4-58992087626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0218" y="2130459"/>
                <a:ext cx="915753" cy="872225"/>
              </a:xfrm>
              <a:prstGeom prst="ellipse">
                <a:avLst/>
              </a:prstGeom>
              <a:blipFill>
                <a:blip r:embed="rId1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1" name="Straight Arrow Connector 37">
            <a:extLst>
              <a:ext uri="{FF2B5EF4-FFF2-40B4-BE49-F238E27FC236}">
                <a16:creationId xmlns:a16="http://schemas.microsoft.com/office/drawing/2014/main" id="{0A3FF10D-022B-42AC-9A2F-F815BB6C2A39}"/>
              </a:ext>
            </a:extLst>
          </p:cNvPr>
          <p:cNvCxnSpPr>
            <a:cxnSpLocks/>
            <a:stCxn id="121" idx="0"/>
            <a:endCxn id="140" idx="4"/>
          </p:cNvCxnSpPr>
          <p:nvPr/>
        </p:nvCxnSpPr>
        <p:spPr bwMode="auto">
          <a:xfrm flipV="1">
            <a:off x="4615274" y="3002684"/>
            <a:ext cx="1292821" cy="949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2" name="Straight Arrow Connector 37">
            <a:extLst>
              <a:ext uri="{FF2B5EF4-FFF2-40B4-BE49-F238E27FC236}">
                <a16:creationId xmlns:a16="http://schemas.microsoft.com/office/drawing/2014/main" id="{1EE824B4-14BC-4B8A-8350-79F26F0581F8}"/>
              </a:ext>
            </a:extLst>
          </p:cNvPr>
          <p:cNvCxnSpPr>
            <a:cxnSpLocks/>
            <a:stCxn id="128" idx="0"/>
            <a:endCxn id="140" idx="4"/>
          </p:cNvCxnSpPr>
          <p:nvPr/>
        </p:nvCxnSpPr>
        <p:spPr bwMode="auto">
          <a:xfrm flipV="1">
            <a:off x="5856749" y="3002684"/>
            <a:ext cx="51346" cy="9504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3" name="Straight Arrow Connector 37">
            <a:extLst>
              <a:ext uri="{FF2B5EF4-FFF2-40B4-BE49-F238E27FC236}">
                <a16:creationId xmlns:a16="http://schemas.microsoft.com/office/drawing/2014/main" id="{1C83BEA4-0758-4874-B1DE-D04F8A2F28CF}"/>
              </a:ext>
            </a:extLst>
          </p:cNvPr>
          <p:cNvCxnSpPr>
            <a:cxnSpLocks/>
            <a:stCxn id="109" idx="0"/>
            <a:endCxn id="140" idx="4"/>
          </p:cNvCxnSpPr>
          <p:nvPr/>
        </p:nvCxnSpPr>
        <p:spPr bwMode="auto">
          <a:xfrm flipH="1" flipV="1">
            <a:off x="5908095" y="3002684"/>
            <a:ext cx="1361834" cy="94986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4" name="Straight Arrow Connector 37">
            <a:extLst>
              <a:ext uri="{FF2B5EF4-FFF2-40B4-BE49-F238E27FC236}">
                <a16:creationId xmlns:a16="http://schemas.microsoft.com/office/drawing/2014/main" id="{FF016C89-823E-443C-82D9-7D2A44B96A14}"/>
              </a:ext>
            </a:extLst>
          </p:cNvPr>
          <p:cNvCxnSpPr>
            <a:cxnSpLocks/>
            <a:stCxn id="121" idx="0"/>
            <a:endCxn id="139" idx="4"/>
          </p:cNvCxnSpPr>
          <p:nvPr/>
        </p:nvCxnSpPr>
        <p:spPr bwMode="auto">
          <a:xfrm flipV="1">
            <a:off x="4615274" y="3061421"/>
            <a:ext cx="2725777" cy="891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5" name="Straight Arrow Connector 37">
            <a:extLst>
              <a:ext uri="{FF2B5EF4-FFF2-40B4-BE49-F238E27FC236}">
                <a16:creationId xmlns:a16="http://schemas.microsoft.com/office/drawing/2014/main" id="{3BB0C0A9-864F-4F4E-BFD8-6522DBE0C287}"/>
              </a:ext>
            </a:extLst>
          </p:cNvPr>
          <p:cNvCxnSpPr>
            <a:cxnSpLocks/>
            <a:stCxn id="128" idx="0"/>
            <a:endCxn id="139" idx="4"/>
          </p:cNvCxnSpPr>
          <p:nvPr/>
        </p:nvCxnSpPr>
        <p:spPr bwMode="auto">
          <a:xfrm flipV="1">
            <a:off x="5856749" y="3061421"/>
            <a:ext cx="1484302" cy="89172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6" name="Straight Arrow Connector 37">
            <a:extLst>
              <a:ext uri="{FF2B5EF4-FFF2-40B4-BE49-F238E27FC236}">
                <a16:creationId xmlns:a16="http://schemas.microsoft.com/office/drawing/2014/main" id="{0492CB62-299C-4BF7-85E3-1B0C6E826E12}"/>
              </a:ext>
            </a:extLst>
          </p:cNvPr>
          <p:cNvCxnSpPr>
            <a:cxnSpLocks/>
            <a:stCxn id="109" idx="0"/>
            <a:endCxn id="139" idx="4"/>
          </p:cNvCxnSpPr>
          <p:nvPr/>
        </p:nvCxnSpPr>
        <p:spPr bwMode="auto">
          <a:xfrm flipV="1">
            <a:off x="7269929" y="3061421"/>
            <a:ext cx="71122" cy="89112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9" name="TextBox 10">
                <a:extLst>
                  <a:ext uri="{FF2B5EF4-FFF2-40B4-BE49-F238E27FC236}">
                    <a16:creationId xmlns:a16="http://schemas.microsoft.com/office/drawing/2014/main" id="{9A349E00-38B1-4DA8-8BB9-B2FC9C9C750D}"/>
                  </a:ext>
                </a:extLst>
              </p:cNvPr>
              <p:cNvSpPr txBox="1"/>
              <p:nvPr/>
            </p:nvSpPr>
            <p:spPr>
              <a:xfrm>
                <a:off x="396856" y="2269105"/>
                <a:ext cx="3095719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System output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</m:oMath>
                </a14:m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 </a:t>
                </a:r>
              </a:p>
            </p:txBody>
          </p:sp>
        </mc:Choice>
        <mc:Fallback xmlns="">
          <p:sp>
            <p:nvSpPr>
              <p:cNvPr id="189" name="TextBox 10">
                <a:extLst>
                  <a:ext uri="{FF2B5EF4-FFF2-40B4-BE49-F238E27FC236}">
                    <a16:creationId xmlns:a16="http://schemas.microsoft.com/office/drawing/2014/main" id="{9A349E00-38B1-4DA8-8BB9-B2FC9C9C75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6" y="2269105"/>
                <a:ext cx="3095719" cy="523220"/>
              </a:xfrm>
              <a:prstGeom prst="rect">
                <a:avLst/>
              </a:prstGeom>
              <a:blipFill>
                <a:blip r:embed="rId16"/>
                <a:stretch>
                  <a:fillRect l="-4082" t="-11905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0" name="TextBox 52">
                <a:extLst>
                  <a:ext uri="{FF2B5EF4-FFF2-40B4-BE49-F238E27FC236}">
                    <a16:creationId xmlns:a16="http://schemas.microsoft.com/office/drawing/2014/main" id="{9CC00E1C-3B20-4D8F-89D9-C35503CE9C5A}"/>
                  </a:ext>
                </a:extLst>
              </p:cNvPr>
              <p:cNvSpPr txBox="1"/>
              <p:nvPr/>
            </p:nvSpPr>
            <p:spPr>
              <a:xfrm>
                <a:off x="396856" y="1180492"/>
                <a:ext cx="293702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>
                    <a:latin typeface="Arial" panose="020B0604020202020204" pitchFamily="34" charset="0"/>
                    <a:cs typeface="Arial" panose="020B0604020202020204" pitchFamily="34" charset="0"/>
                  </a:rPr>
                  <a:t>Actual answer </a:t>
                </a:r>
                <a14:m>
                  <m:oMath xmlns:m="http://schemas.openxmlformats.org/officeDocument/2006/math"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endParaRPr lang="en-US" sz="2800" b="1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90" name="TextBox 52">
                <a:extLst>
                  <a:ext uri="{FF2B5EF4-FFF2-40B4-BE49-F238E27FC236}">
                    <a16:creationId xmlns:a16="http://schemas.microsoft.com/office/drawing/2014/main" id="{9CC00E1C-3B20-4D8F-89D9-C35503CE9C5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6856" y="1180492"/>
                <a:ext cx="2937022" cy="523220"/>
              </a:xfrm>
              <a:prstGeom prst="rect">
                <a:avLst/>
              </a:prstGeom>
              <a:blipFill>
                <a:blip r:embed="rId17"/>
                <a:stretch>
                  <a:fillRect l="-4310" t="-14634" r="-431" b="-317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1" name="TextBox 57">
            <a:extLst>
              <a:ext uri="{FF2B5EF4-FFF2-40B4-BE49-F238E27FC236}">
                <a16:creationId xmlns:a16="http://schemas.microsoft.com/office/drawing/2014/main" id="{DB3DEACB-92A9-4502-A635-001F4A756985}"/>
              </a:ext>
            </a:extLst>
          </p:cNvPr>
          <p:cNvSpPr txBox="1"/>
          <p:nvPr/>
        </p:nvSpPr>
        <p:spPr>
          <a:xfrm>
            <a:off x="78945" y="6029189"/>
            <a:ext cx="32888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Training instance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2" name="TextBox 6">
                <a:extLst>
                  <a:ext uri="{FF2B5EF4-FFF2-40B4-BE49-F238E27FC236}">
                    <a16:creationId xmlns:a16="http://schemas.microsoft.com/office/drawing/2014/main" id="{6CE21B5C-C59C-4B8C-92BA-6DBD48673EE6}"/>
                  </a:ext>
                </a:extLst>
              </p:cNvPr>
              <p:cNvSpPr txBox="1"/>
              <p:nvPr/>
            </p:nvSpPr>
            <p:spPr>
              <a:xfrm>
                <a:off x="8763731" y="1961321"/>
                <a:ext cx="2180918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b="1" dirty="0"/>
                  <a:t>Loss L(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1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1" i="1" dirty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acc>
                    <m:r>
                      <a:rPr lang="en-US" sz="2800" b="1" i="1" dirty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sz="2800" b="1" i="1" dirty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en-US" sz="2800" b="1" dirty="0"/>
                  <a:t>)</a:t>
                </a:r>
              </a:p>
            </p:txBody>
          </p:sp>
        </mc:Choice>
        <mc:Fallback xmlns="">
          <p:sp>
            <p:nvSpPr>
              <p:cNvPr id="192" name="TextBox 6">
                <a:extLst>
                  <a:ext uri="{FF2B5EF4-FFF2-40B4-BE49-F238E27FC236}">
                    <a16:creationId xmlns:a16="http://schemas.microsoft.com/office/drawing/2014/main" id="{6CE21B5C-C59C-4B8C-92BA-6DBD48673EE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63731" y="1961321"/>
                <a:ext cx="2180918" cy="523220"/>
              </a:xfrm>
              <a:prstGeom prst="rect">
                <a:avLst/>
              </a:prstGeom>
              <a:blipFill>
                <a:blip r:embed="rId18"/>
                <a:stretch>
                  <a:fillRect l="-5814" t="-14286" r="-5233" b="-309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4" name="Up Arrow 16">
            <a:extLst>
              <a:ext uri="{FF2B5EF4-FFF2-40B4-BE49-F238E27FC236}">
                <a16:creationId xmlns:a16="http://schemas.microsoft.com/office/drawing/2014/main" id="{D4C95E20-71D9-4033-9422-14919CEF9D95}"/>
              </a:ext>
            </a:extLst>
          </p:cNvPr>
          <p:cNvSpPr/>
          <p:nvPr/>
        </p:nvSpPr>
        <p:spPr bwMode="auto">
          <a:xfrm>
            <a:off x="1411333" y="3572582"/>
            <a:ext cx="457200" cy="449878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1600" dirty="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97" name="Up Arrow 58">
            <a:extLst>
              <a:ext uri="{FF2B5EF4-FFF2-40B4-BE49-F238E27FC236}">
                <a16:creationId xmlns:a16="http://schemas.microsoft.com/office/drawing/2014/main" id="{78D90188-9B0B-4719-9CB3-CB3C55A6CFDD}"/>
              </a:ext>
            </a:extLst>
          </p:cNvPr>
          <p:cNvSpPr/>
          <p:nvPr/>
        </p:nvSpPr>
        <p:spPr bwMode="auto">
          <a:xfrm rot="10800000">
            <a:off x="9509009" y="4095405"/>
            <a:ext cx="457200" cy="449878"/>
          </a:xfrm>
          <a:prstGeom prst="upArrow">
            <a:avLst/>
          </a:prstGeom>
          <a:solidFill>
            <a:schemeClr val="accent1"/>
          </a:solidFill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sp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199" name="TextBox 2">
            <a:extLst>
              <a:ext uri="{FF2B5EF4-FFF2-40B4-BE49-F238E27FC236}">
                <a16:creationId xmlns:a16="http://schemas.microsoft.com/office/drawing/2014/main" id="{45C3381C-7804-49D0-BE0F-8E8423312D65}"/>
              </a:ext>
            </a:extLst>
          </p:cNvPr>
          <p:cNvSpPr txBox="1"/>
          <p:nvPr/>
        </p:nvSpPr>
        <p:spPr>
          <a:xfrm>
            <a:off x="403189" y="4317731"/>
            <a:ext cx="293068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Forward pass</a:t>
            </a:r>
          </a:p>
        </p:txBody>
      </p:sp>
      <p:sp>
        <p:nvSpPr>
          <p:cNvPr id="200" name="TextBox 4">
            <a:extLst>
              <a:ext uri="{FF2B5EF4-FFF2-40B4-BE49-F238E27FC236}">
                <a16:creationId xmlns:a16="http://schemas.microsoft.com/office/drawing/2014/main" id="{B5BCECBB-C912-46F5-B3AE-60054E60AAAC}"/>
              </a:ext>
            </a:extLst>
          </p:cNvPr>
          <p:cNvSpPr txBox="1"/>
          <p:nvPr/>
        </p:nvSpPr>
        <p:spPr>
          <a:xfrm>
            <a:off x="8392793" y="3070920"/>
            <a:ext cx="31468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solidFill>
                  <a:srgbClr val="FF0000"/>
                </a:solidFill>
              </a:rPr>
              <a:t>Backward pass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1" name="Oval 12">
                <a:extLst>
                  <a:ext uri="{FF2B5EF4-FFF2-40B4-BE49-F238E27FC236}">
                    <a16:creationId xmlns:a16="http://schemas.microsoft.com/office/drawing/2014/main" id="{753B328E-0FA7-4B29-B55C-878943CEE282}"/>
                  </a:ext>
                </a:extLst>
              </p:cNvPr>
              <p:cNvSpPr/>
              <p:nvPr/>
            </p:nvSpPr>
            <p:spPr bwMode="auto">
              <a:xfrm>
                <a:off x="4124662" y="1089096"/>
                <a:ext cx="915753" cy="872225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1" name="Oval 12">
                <a:extLst>
                  <a:ext uri="{FF2B5EF4-FFF2-40B4-BE49-F238E27FC236}">
                    <a16:creationId xmlns:a16="http://schemas.microsoft.com/office/drawing/2014/main" id="{753B328E-0FA7-4B29-B55C-878943CEE2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4662" y="1089096"/>
                <a:ext cx="915753" cy="872225"/>
              </a:xfrm>
              <a:prstGeom prst="ellipse">
                <a:avLst/>
              </a:prstGeom>
              <a:blipFill>
                <a:blip r:embed="rId19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2" name="Oval 12">
                <a:extLst>
                  <a:ext uri="{FF2B5EF4-FFF2-40B4-BE49-F238E27FC236}">
                    <a16:creationId xmlns:a16="http://schemas.microsoft.com/office/drawing/2014/main" id="{F46E5ABE-77F9-4D83-AAF2-F78AA5018DB2}"/>
                  </a:ext>
                </a:extLst>
              </p:cNvPr>
              <p:cNvSpPr/>
              <p:nvPr/>
            </p:nvSpPr>
            <p:spPr bwMode="auto">
              <a:xfrm>
                <a:off x="6888100" y="1147833"/>
                <a:ext cx="915753" cy="872225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2" name="Oval 12">
                <a:extLst>
                  <a:ext uri="{FF2B5EF4-FFF2-40B4-BE49-F238E27FC236}">
                    <a16:creationId xmlns:a16="http://schemas.microsoft.com/office/drawing/2014/main" id="{F46E5ABE-77F9-4D83-AAF2-F78AA5018D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88100" y="1147833"/>
                <a:ext cx="915753" cy="872225"/>
              </a:xfrm>
              <a:prstGeom prst="ellipse">
                <a:avLst/>
              </a:prstGeom>
              <a:blipFill>
                <a:blip r:embed="rId20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3" name="Oval 12">
                <a:extLst>
                  <a:ext uri="{FF2B5EF4-FFF2-40B4-BE49-F238E27FC236}">
                    <a16:creationId xmlns:a16="http://schemas.microsoft.com/office/drawing/2014/main" id="{D2B96537-23F6-4956-8087-F75FCC31F57C}"/>
                  </a:ext>
                </a:extLst>
              </p:cNvPr>
              <p:cNvSpPr/>
              <p:nvPr/>
            </p:nvSpPr>
            <p:spPr bwMode="auto">
              <a:xfrm>
                <a:off x="5455144" y="1089096"/>
                <a:ext cx="915753" cy="872225"/>
              </a:xfrm>
              <a:prstGeom prst="ellipse">
                <a:avLst/>
              </a:prstGeom>
              <a:solidFill>
                <a:schemeClr val="accent2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03" name="Oval 12">
                <a:extLst>
                  <a:ext uri="{FF2B5EF4-FFF2-40B4-BE49-F238E27FC236}">
                    <a16:creationId xmlns:a16="http://schemas.microsoft.com/office/drawing/2014/main" id="{D2B96537-23F6-4956-8087-F75FCC31F57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5455144" y="1089096"/>
                <a:ext cx="915753" cy="872225"/>
              </a:xfrm>
              <a:prstGeom prst="ellipse">
                <a:avLst/>
              </a:prstGeom>
              <a:blipFill>
                <a:blip r:embed="rId21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4" name="Right Brace 77">
            <a:extLst>
              <a:ext uri="{FF2B5EF4-FFF2-40B4-BE49-F238E27FC236}">
                <a16:creationId xmlns:a16="http://schemas.microsoft.com/office/drawing/2014/main" id="{736FBC3D-408E-4688-BB8E-5EA31C6DE5C8}"/>
              </a:ext>
            </a:extLst>
          </p:cNvPr>
          <p:cNvSpPr/>
          <p:nvPr/>
        </p:nvSpPr>
        <p:spPr bwMode="auto">
          <a:xfrm>
            <a:off x="7879284" y="1174217"/>
            <a:ext cx="349093" cy="2015467"/>
          </a:xfrm>
          <a:prstGeom prst="rightBrace">
            <a:avLst>
              <a:gd name="adj1" fmla="val 36744"/>
              <a:gd name="adj2" fmla="val 52875"/>
            </a:avLst>
          </a:prstGeom>
          <a:noFill/>
          <a:ln w="349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1600">
              <a:solidFill>
                <a:srgbClr val="009900"/>
              </a:solidFill>
              <a:latin typeface="Tahoma" charset="0"/>
            </a:endParaRPr>
          </a:p>
        </p:txBody>
      </p:sp>
      <p:sp>
        <p:nvSpPr>
          <p:cNvPr id="54" name="TextBox 52">
            <a:extLst>
              <a:ext uri="{FF2B5EF4-FFF2-40B4-BE49-F238E27FC236}">
                <a16:creationId xmlns:a16="http://schemas.microsoft.com/office/drawing/2014/main" id="{884C155E-8819-E44C-B3F1-CA78380400B8}"/>
              </a:ext>
            </a:extLst>
          </p:cNvPr>
          <p:cNvSpPr txBox="1"/>
          <p:nvPr/>
        </p:nvSpPr>
        <p:spPr>
          <a:xfrm>
            <a:off x="8906291" y="4840507"/>
            <a:ext cx="16626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endParaRPr 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00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" grpId="0"/>
      <p:bldP spid="190" grpId="0"/>
      <p:bldP spid="192" grpId="0"/>
      <p:bldP spid="194" grpId="0" animBg="1"/>
      <p:bldP spid="197" grpId="0" animBg="1"/>
      <p:bldP spid="199" grpId="0"/>
      <p:bldP spid="200" grpId="0"/>
      <p:bldP spid="204" grpId="0" animBg="1"/>
      <p:bldP spid="54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031981C-A5B4-40B7-855E-B19EF60E2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Intuition: training a 2-layer network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55B1B0-6033-46E5-BD80-518054D7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47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C0C1501-DDCC-4003-86A4-CEF64F3603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6097" y="1674053"/>
                <a:ext cx="11341102" cy="4403725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For every training tuple </a:t>
                </a:r>
                <a14:m>
                  <m:oMath xmlns:m="http://schemas.openxmlformats.org/officeDocument/2006/math"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𝒚</m:t>
                    </m:r>
                    <m:r>
                      <a:rPr lang="en-US" b="1" i="1" dirty="0" smtClean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b="1" dirty="0">
                  <a:solidFill>
                    <a:srgbClr val="0000FF"/>
                  </a:solidFill>
                </a:endParaRPr>
              </a:p>
              <a:p>
                <a:pPr lvl="1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Run </a:t>
                </a:r>
                <a:r>
                  <a:rPr lang="en-US" i="1" dirty="0">
                    <a:solidFill>
                      <a:schemeClr val="accent1"/>
                    </a:solidFill>
                  </a:rPr>
                  <a:t>forward</a:t>
                </a:r>
                <a:r>
                  <a:rPr lang="en-US" dirty="0"/>
                  <a:t> computation to find our estimate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dirty="0"/>
              </a:p>
              <a:p>
                <a:pPr lvl="1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dirty="0"/>
                  <a:t>Run </a:t>
                </a:r>
                <a:r>
                  <a:rPr lang="en-US" i="1" dirty="0">
                    <a:solidFill>
                      <a:schemeClr val="accent1"/>
                    </a:solidFill>
                  </a:rPr>
                  <a:t>backward</a:t>
                </a:r>
                <a:r>
                  <a:rPr lang="en-US" dirty="0"/>
                  <a:t> computation to update weights: </a:t>
                </a:r>
              </a:p>
              <a:p>
                <a:pPr lvl="2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2400" dirty="0"/>
                  <a:t>For every output </a:t>
                </a:r>
                <a:r>
                  <a:rPr lang="en-US" sz="2400" b="1" dirty="0"/>
                  <a:t>: </a:t>
                </a:r>
                <a:r>
                  <a:rPr lang="en-US" sz="2400" dirty="0"/>
                  <a:t>Compute loss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𝐿</m:t>
                    </m:r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between true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400" dirty="0">
                    <a:solidFill>
                      <a:srgbClr val="0000FF"/>
                    </a:solidFill>
                  </a:rPr>
                  <a:t> </a:t>
                </a:r>
                <a:r>
                  <a:rPr lang="en-US" sz="2400" dirty="0"/>
                  <a:t>and the estimated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i="1" dirty="0">
                            <a:solidFill>
                              <a:srgbClr val="0000FF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endParaRPr lang="en-US" sz="2400" dirty="0">
                  <a:solidFill>
                    <a:srgbClr val="0000FF"/>
                  </a:solidFill>
                </a:endParaRPr>
              </a:p>
              <a:p>
                <a:pPr lvl="2">
                  <a:lnSpc>
                    <a:spcPct val="150000"/>
                  </a:lnSpc>
                  <a:spcAft>
                    <a:spcPts val="1200"/>
                  </a:spcAft>
                </a:pPr>
                <a:r>
                  <a:rPr lang="en-US" sz="2400" dirty="0"/>
                  <a:t>For every weight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sz="2400" i="1" dirty="0">
                        <a:solidFill>
                          <a:srgbClr val="0000FF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400" dirty="0"/>
                  <a:t>from hidden layer to the output layer</a:t>
                </a:r>
                <a:r>
                  <a:rPr lang="en-US" altLang="zh-CN" sz="2400" dirty="0"/>
                  <a:t>:</a:t>
                </a:r>
                <a:r>
                  <a:rPr lang="zh-CN" altLang="en-US" sz="2400" dirty="0"/>
                  <a:t> </a:t>
                </a:r>
                <a:r>
                  <a:rPr lang="en-US" sz="1900" dirty="0"/>
                  <a:t>Update the weight</a:t>
                </a: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EC0C1501-DDCC-4003-86A4-CEF64F3603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6097" y="1674053"/>
                <a:ext cx="11341102" cy="4403725"/>
              </a:xfrm>
              <a:blipFill>
                <a:blip r:embed="rId3"/>
                <a:stretch>
                  <a:fillRect l="-100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7706834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5633CD-6218-4720-A692-051226A13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Reminder: Loss Function for classification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6115A13-018F-46F9-9391-B88B9E243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48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6078E0C-F727-4C04-924D-DF02E5FACA0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61666" y="969992"/>
                <a:ext cx="11306485" cy="5799520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C</a:t>
                </a:r>
                <a:r>
                  <a:rPr lang="en-US" dirty="0"/>
                  <a:t>ross entropy loss for </a:t>
                </a:r>
                <a:r>
                  <a:rPr lang="en-US" altLang="zh-CN" dirty="0"/>
                  <a:t>binary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classification</a:t>
                </a:r>
                <a:r>
                  <a:rPr lang="en-US" dirty="0"/>
                  <a:t>:</a:t>
                </a:r>
                <a:endParaRPr lang="en-US" sz="2400" dirty="0"/>
              </a:p>
              <a:p>
                <a:pPr marL="0" indent="0">
                  <a:buNone/>
                </a:pPr>
                <a:endParaRPr lang="en-US" altLang="zh-CN" dirty="0"/>
              </a:p>
              <a:p>
                <a:r>
                  <a:rPr lang="en-US" altLang="zh-CN" dirty="0"/>
                  <a:t>C</a:t>
                </a:r>
                <a:r>
                  <a:rPr lang="en-US" dirty="0"/>
                  <a:t>ross entropy loss for </a:t>
                </a:r>
                <a:r>
                  <a:rPr lang="en-US" altLang="zh-CN" dirty="0"/>
                  <a:t>multinomial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classification</a:t>
                </a:r>
                <a:r>
                  <a:rPr lang="en-US" dirty="0"/>
                  <a:t>: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r>
                  <a:rPr lang="en-US" altLang="zh-CN" dirty="0"/>
                  <a:t>If</a:t>
                </a:r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b="1" i="1" smtClean="0">
                        <a:latin typeface="Cambria Math" panose="02040503050406030204" pitchFamily="18" charset="0"/>
                      </a:rPr>
                      <m:t>𝒚</m:t>
                    </m:r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is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one-hot,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then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CE loss is simply the negative log of the output probability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corresponding to the correct class</a:t>
                </a:r>
                <a:endParaRPr lang="en-US" dirty="0"/>
              </a:p>
              <a:p>
                <a:endParaRPr lang="en-US" sz="2800" dirty="0"/>
              </a:p>
              <a:p>
                <a:pPr marL="457178" lvl="1" indent="0">
                  <a:buNone/>
                </a:pPr>
                <a:endParaRPr lang="en-US" sz="2800" dirty="0"/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76078E0C-F727-4C04-924D-DF02E5FACA0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61666" y="969992"/>
                <a:ext cx="11306485" cy="5799520"/>
              </a:xfrm>
              <a:blipFill>
                <a:blip r:embed="rId3"/>
                <a:stretch>
                  <a:fillRect l="-1010" t="-1094" b="-4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AB044C-C8F9-7045-9098-3E7E971FEB9C}"/>
                  </a:ext>
                </a:extLst>
              </p:cNvPr>
              <p:cNvSpPr txBox="1"/>
              <p:nvPr/>
            </p:nvSpPr>
            <p:spPr>
              <a:xfrm>
                <a:off x="1162774" y="1661453"/>
                <a:ext cx="9856929" cy="5634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|</m:t>
                            </m:r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=−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  <m:func>
                              <m:funcPr>
                                <m:ctrlPr>
                                  <a:rPr lang="zh-CN" altLang="en-US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panose="02040503050406030204" pitchFamily="18" charset="0"/>
                                  </a:rPr>
                                  <m:t>log</m:t>
                                </m:r>
                              </m:fName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d>
                                  <m:d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1−</m:t>
                                    </m:r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d>
                                <m:func>
                                  <m:funcPr>
                                    <m:ctrlPr>
                                      <a:rPr lang="zh-CN" altLang="en-US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altLang="zh-CN" sz="2800" b="0" i="0" smtClean="0">
                                        <a:latin typeface="Cambria Math" panose="02040503050406030204" pitchFamily="18" charset="0"/>
                                      </a:rPr>
                                      <m:t>log</m:t>
                                    </m:r>
                                  </m:fName>
                                  <m:e>
                                    <m:d>
                                      <m:dPr>
                                        <m:ctrlP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altLang="zh-CN" sz="2800" b="0" i="1" smtClean="0">
                                            <a:latin typeface="Cambria Math" panose="02040503050406030204" pitchFamily="18" charset="0"/>
                                          </a:rPr>
                                          <m:t>1−</m:t>
                                        </m:r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800" b="0" i="1" smtClean="0">
                                                <a:latin typeface="Cambria Math" panose="02040503050406030204" pitchFamily="18" charset="0"/>
                                              </a:rPr>
                                              <m:t>𝑦</m:t>
                                            </m:r>
                                          </m:e>
                                        </m:acc>
                                      </m:e>
                                    </m:d>
                                  </m:e>
                                </m:func>
                              </m:e>
                            </m:func>
                          </m:e>
                        </m:d>
                      </m:e>
                    </m:func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BAB044C-C8F9-7045-9098-3E7E971FEB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62774" y="1661453"/>
                <a:ext cx="9856929" cy="563424"/>
              </a:xfrm>
              <a:prstGeom prst="rect">
                <a:avLst/>
              </a:prstGeom>
              <a:blipFill>
                <a:blip r:embed="rId4"/>
                <a:stretch>
                  <a:fillRect b="-2888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CB99E-7A65-774D-A63D-BDD77C94F35F}"/>
                  </a:ext>
                </a:extLst>
              </p:cNvPr>
              <p:cNvSpPr txBox="1"/>
              <p:nvPr/>
            </p:nvSpPr>
            <p:spPr>
              <a:xfrm>
                <a:off x="779894" y="3118447"/>
                <a:ext cx="5435014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0" dirty="0"/>
                  <a:t>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𝐶𝐸</m:t>
                        </m:r>
                      </m:sub>
                    </m:sSub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2800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800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sSub>
                          <m:sSub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func>
                          <m:funcPr>
                            <m:ctrlP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95DCB99E-7A65-774D-A63D-BDD77C94F3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9894" y="3118447"/>
                <a:ext cx="5435014" cy="591124"/>
              </a:xfrm>
              <a:prstGeom prst="rect">
                <a:avLst/>
              </a:prstGeom>
              <a:blipFill>
                <a:blip r:embed="rId5"/>
                <a:stretch>
                  <a:fillRect t="-91667" b="-17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7F049B-5AF7-F54E-859C-85DEDD396CE1}"/>
                  </a:ext>
                </a:extLst>
              </p:cNvPr>
              <p:cNvSpPr txBox="1"/>
              <p:nvPr/>
            </p:nvSpPr>
            <p:spPr>
              <a:xfrm>
                <a:off x="2265417" y="3958240"/>
                <a:ext cx="9445214" cy="59112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d>
                          <m:dPr>
                            <m:begChr m:val="{"/>
                            <m:endChr m:val="}"/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=1</m:t>
                            </m:r>
                          </m:e>
                        </m:d>
                        <m:func>
                          <m:funcPr>
                            <m:ctrlPr>
                              <a:rPr lang="zh-CN" alt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altLang="zh-CN" sz="2800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sSub>
                              <m:sSubPr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800" b="0" i="1" dirty="0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𝑘</m:t>
                                </m:r>
                              </m:sub>
                            </m:sSub>
                          </m:e>
                        </m:func>
                      </m:e>
                    </m:nary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func>
                      <m:funcPr>
                        <m:ctrlPr>
                          <a:rPr lang="zh-CN" altLang="en-US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log</m:t>
                        </m:r>
                      </m:fName>
                      <m:e>
                        <m:sSub>
                          <m:sSubPr>
                            <m:ctrlP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800" b="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800" b="0" i="1" dirty="0" smtClean="0">
                                <a:latin typeface="Cambria Math" panose="02040503050406030204" pitchFamily="18" charset="0"/>
                              </a:rPr>
                              <m:t>𝑐</m:t>
                            </m:r>
                          </m:sub>
                        </m:sSub>
                      </m:e>
                    </m:func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(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</a:rPr>
                      <m:t>𝑐</m:t>
                    </m:r>
                  </m:oMath>
                </a14:m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is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the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true</a:t>
                </a:r>
                <a:r>
                  <a:rPr lang="zh-CN" altLang="en-US" sz="2800" b="0" dirty="0"/>
                  <a:t> </a:t>
                </a:r>
                <a:r>
                  <a:rPr lang="en-US" altLang="zh-CN" sz="2800" b="0" dirty="0"/>
                  <a:t>label)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217F049B-5AF7-F54E-859C-85DEDD396C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17" y="3958240"/>
                <a:ext cx="9445214" cy="591124"/>
              </a:xfrm>
              <a:prstGeom prst="rect">
                <a:avLst/>
              </a:prstGeom>
              <a:blipFill>
                <a:blip r:embed="rId6"/>
                <a:stretch>
                  <a:fillRect t="-91667" r="-1342" b="-17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027D-36E1-BE42-B262-66B332827E5D}"/>
                  </a:ext>
                </a:extLst>
              </p:cNvPr>
              <p:cNvSpPr txBox="1"/>
              <p:nvPr/>
            </p:nvSpPr>
            <p:spPr>
              <a:xfrm>
                <a:off x="2265417" y="4518165"/>
                <a:ext cx="4144276" cy="114165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zh-CN" sz="2800" b="0" dirty="0"/>
                  <a:t>	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=−</m:t>
                    </m:r>
                    <m:nary>
                      <m:naryPr>
                        <m:chr m:val="∑"/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𝐾</m:t>
                        </m:r>
                      </m:sup>
                      <m:e>
                        <m:f>
                          <m:f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m:rPr>
                                <m:sty m:val="p"/>
                              </m:rPr>
                              <a:rPr lang="en-US" altLang="zh-CN" sz="2800">
                                <a:latin typeface="Cambria Math" panose="02040503050406030204" pitchFamily="18" charset="0"/>
                              </a:rPr>
                              <m:t>exp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⁡(</m:t>
                            </m:r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𝑧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𝑐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)</m:t>
                            </m:r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800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  <m:sub>
                                    <m:r>
                                      <a:rPr lang="en-US" altLang="zh-CN" sz="2800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</m:e>
                    </m:nary>
                  </m:oMath>
                </a14:m>
                <a:endParaRPr lang="en-US" altLang="zh-CN" sz="2800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4B91027D-36E1-BE42-B262-66B332827E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65417" y="4518165"/>
                <a:ext cx="4144276" cy="1141659"/>
              </a:xfrm>
              <a:prstGeom prst="rect">
                <a:avLst/>
              </a:prstGeom>
              <a:blipFill>
                <a:blip r:embed="rId7"/>
                <a:stretch>
                  <a:fillRect t="-19780" b="-736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214649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8B2B5-2D50-974F-9F81-80D76B273F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gradient</a:t>
            </a:r>
            <a:r>
              <a:rPr lang="zh-CN" altLang="en-US" dirty="0"/>
              <a:t> </a:t>
            </a:r>
            <a:r>
              <a:rPr lang="en-US" altLang="zh-CN" dirty="0"/>
              <a:t>explicitly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2890-6D78-5B45-8BF6-42336E7D9F9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4"/>
                <a:ext cx="11064875" cy="2500902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  <m:d>
                          <m:d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⋅</m:t>
                            </m:r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𝒙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CN" dirty="0"/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acc>
                          <m:accPr>
                            <m:chr m:val="̂"/>
                            <m:ctrlP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</m:acc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𝒚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𝑾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𝒚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latin typeface="Cambria Math" panose="02040503050406030204" pitchFamily="18" charset="0"/>
                              </a:rPr>
                              <m:t>𝒚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⋅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zh-CN" alt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altLang="zh-CN" b="0" i="0" smtClean="0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</m:fName>
                              <m:e>
                                <m:d>
                                  <m:d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𝒘</m:t>
                                        </m:r>
                                      </m:e>
                                      <m:sub>
                                        <m:r>
                                          <a:rPr lang="en-US" altLang="zh-CN" b="1" i="1" smtClean="0">
                                            <a:latin typeface="Cambria Math" panose="02040503050406030204" pitchFamily="18" charset="0"/>
                                          </a:rPr>
                                          <m:t>𝒌</m:t>
                                        </m:r>
                                      </m:sub>
                                    </m:s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⋅</m:t>
                                    </m:r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sSub>
                                      <m:sSubPr>
                                        <m:ctrlP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𝑏</m:t>
                                        </m:r>
                                      </m:e>
                                      <m:sub>
                                        <m:r>
                                          <a:rPr lang="en-US" altLang="zh-CN" b="0" i="1" smtClean="0">
                                            <a:latin typeface="Cambria Math" panose="02040503050406030204" pitchFamily="18" charset="0"/>
                                          </a:rPr>
                                          <m:t>𝑘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func>
                          </m:num>
                          <m:den>
                            <m:nary>
                              <m:naryPr>
                                <m:chr m:val="∑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naryPr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𝑗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=1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𝐾</m:t>
                                </m:r>
                              </m:sup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>
                                    <a:latin typeface="Cambria Math" panose="02040503050406030204" pitchFamily="18" charset="0"/>
                                  </a:rPr>
                                  <m:t>exp</m:t>
                                </m:r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⁡(</m:t>
                                </m:r>
                                <m:sSub>
                                  <m:sSubPr>
                                    <m:ctrlP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1" i="1" smtClean="0">
                                        <a:latin typeface="Cambria Math" panose="02040503050406030204" pitchFamily="18" charset="0"/>
                                      </a:rPr>
                                      <m:t>𝒘</m:t>
                                    </m:r>
                                  </m:e>
                                  <m:sub>
                                    <m:r>
                                      <a:rPr lang="en-US" altLang="zh-CN" b="1" i="1">
                                        <a:latin typeface="Cambria Math" panose="02040503050406030204" pitchFamily="18" charset="0"/>
                                      </a:rPr>
                                      <m:t>𝒋</m:t>
                                    </m:r>
                                  </m:sub>
                                </m:sSub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⋅</m:t>
                                </m:r>
                                <m:r>
                                  <a:rPr lang="en-US" altLang="zh-CN" b="1" i="1" smtClean="0">
                                    <a:latin typeface="Cambria Math" panose="02040503050406030204" pitchFamily="18" charset="0"/>
                                  </a:rPr>
                                  <m:t>𝒙</m:t>
                                </m:r>
                                <m:r>
                                  <a:rPr lang="en-US" altLang="zh-CN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b>
                                  <m:sSubPr>
                                    <m:ctrlP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b="0" i="1" smtClean="0">
                                        <a:latin typeface="Cambria Math" panose="02040503050406030204" pitchFamily="18" charset="0"/>
                                      </a:rPr>
                                      <m:t>𝑗</m:t>
                                    </m:r>
                                  </m:sub>
                                </m:s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e>
                            </m:nary>
                          </m:den>
                        </m:f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</m:e>
                    </m:d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latin typeface="Cambria Math" panose="02040503050406030204" pitchFamily="18" charset="0"/>
                          </a:rPr>
                          <m:t>𝒙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2962890-6D78-5B45-8BF6-42336E7D9F9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4"/>
                <a:ext cx="11064875" cy="2500902"/>
              </a:xfrm>
              <a:blipFill>
                <a:blip r:embed="rId2"/>
                <a:stretch>
                  <a:fillRect l="-916" t="-1515" b="-606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252F23B-7B46-0147-B66E-F5374DD66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49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8E4471E1-C177-B549-9753-21601AE3568D}"/>
                  </a:ext>
                </a:extLst>
              </p:cNvPr>
              <p:cNvSpPr/>
              <p:nvPr/>
            </p:nvSpPr>
            <p:spPr bwMode="auto">
              <a:xfrm>
                <a:off x="3002291" y="3623936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Oval 12">
                <a:extLst>
                  <a:ext uri="{FF2B5EF4-FFF2-40B4-BE49-F238E27FC236}">
                    <a16:creationId xmlns:a16="http://schemas.microsoft.com/office/drawing/2014/main" id="{8E4471E1-C177-B549-9753-21601AE35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002291" y="3623936"/>
                <a:ext cx="915753" cy="872225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5A6EFCED-0B06-5D42-8ACA-B973489C0CC9}"/>
                  </a:ext>
                </a:extLst>
              </p:cNvPr>
              <p:cNvSpPr/>
              <p:nvPr/>
            </p:nvSpPr>
            <p:spPr bwMode="auto">
              <a:xfrm>
                <a:off x="947566" y="5595569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5A6EFCED-0B06-5D42-8ACA-B973489C0CC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47566" y="5595569"/>
                <a:ext cx="770499" cy="75054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A0C44D41-FEE8-024F-9F52-4E063D6D414A}"/>
                  </a:ext>
                </a:extLst>
              </p:cNvPr>
              <p:cNvSpPr/>
              <p:nvPr/>
            </p:nvSpPr>
            <p:spPr bwMode="auto">
              <a:xfrm>
                <a:off x="4129676" y="5595569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A0C44D41-FEE8-024F-9F52-4E063D6D414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4129676" y="5595569"/>
                <a:ext cx="805849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188EB5D6-EB9E-B742-9AA8-ED2B5D4ADEBB}"/>
                  </a:ext>
                </a:extLst>
              </p:cNvPr>
              <p:cNvSpPr/>
              <p:nvPr/>
            </p:nvSpPr>
            <p:spPr bwMode="auto">
              <a:xfrm>
                <a:off x="2975984" y="5595570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188EB5D6-EB9E-B742-9AA8-ED2B5D4ADEB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975984" y="5595570"/>
                <a:ext cx="771256" cy="758868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7ABE9C55-2FAC-C14B-9CBD-84C940F20A69}"/>
                  </a:ext>
                </a:extLst>
              </p:cNvPr>
              <p:cNvSpPr/>
              <p:nvPr/>
            </p:nvSpPr>
            <p:spPr bwMode="auto">
              <a:xfrm>
                <a:off x="1972826" y="5595569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7ABE9C55-2FAC-C14B-9CBD-84C940F20A6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72826" y="5595569"/>
                <a:ext cx="726666" cy="750547"/>
              </a:xfrm>
              <a:prstGeom prst="ellipse">
                <a:avLst/>
              </a:prstGeom>
              <a:blipFill>
                <a:blip r:embed="rId7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65">
            <a:extLst>
              <a:ext uri="{FF2B5EF4-FFF2-40B4-BE49-F238E27FC236}">
                <a16:creationId xmlns:a16="http://schemas.microsoft.com/office/drawing/2014/main" id="{8BC25AED-2699-A64B-A6AC-98BC295619D2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3361612" y="4496161"/>
            <a:ext cx="98556" cy="109940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1" name="Straight Arrow Connector 52">
            <a:extLst>
              <a:ext uri="{FF2B5EF4-FFF2-40B4-BE49-F238E27FC236}">
                <a16:creationId xmlns:a16="http://schemas.microsoft.com/office/drawing/2014/main" id="{80BE6443-CDEF-104E-B3FF-6FC7C4A5C8F4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H="1" flipV="1">
            <a:off x="3460168" y="4496161"/>
            <a:ext cx="1072433" cy="10994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37">
            <a:extLst>
              <a:ext uri="{FF2B5EF4-FFF2-40B4-BE49-F238E27FC236}">
                <a16:creationId xmlns:a16="http://schemas.microsoft.com/office/drawing/2014/main" id="{B1BAFB41-C4D3-534A-BFCE-A61FEC6D1E16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1332816" y="4496161"/>
            <a:ext cx="2127352" cy="10994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38">
            <a:extLst>
              <a:ext uri="{FF2B5EF4-FFF2-40B4-BE49-F238E27FC236}">
                <a16:creationId xmlns:a16="http://schemas.microsoft.com/office/drawing/2014/main" id="{872E68A9-CDBB-1347-9084-B2C34D1CA389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2336159" y="4496161"/>
            <a:ext cx="1124009" cy="109940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32">
                <a:extLst>
                  <a:ext uri="{FF2B5EF4-FFF2-40B4-BE49-F238E27FC236}">
                    <a16:creationId xmlns:a16="http://schemas.microsoft.com/office/drawing/2014/main" id="{8F725E0B-4493-0E4B-99C4-7DAC5A7FA29B}"/>
                  </a:ext>
                </a:extLst>
              </p:cNvPr>
              <p:cNvSpPr txBox="1"/>
              <p:nvPr/>
            </p:nvSpPr>
            <p:spPr>
              <a:xfrm>
                <a:off x="1752885" y="4697549"/>
                <a:ext cx="326756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𝒘</m:t>
                      </m:r>
                    </m:oMath>
                  </m:oMathPara>
                </a14:m>
                <a:endParaRPr lang="zh-CN" altLang="en-US" sz="2800" b="1" dirty="0"/>
              </a:p>
            </p:txBody>
          </p:sp>
        </mc:Choice>
        <mc:Fallback xmlns="">
          <p:sp>
            <p:nvSpPr>
              <p:cNvPr id="14" name="文本框 32">
                <a:extLst>
                  <a:ext uri="{FF2B5EF4-FFF2-40B4-BE49-F238E27FC236}">
                    <a16:creationId xmlns:a16="http://schemas.microsoft.com/office/drawing/2014/main" id="{8F725E0B-4493-0E4B-99C4-7DAC5A7FA29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52885" y="4697549"/>
                <a:ext cx="326756" cy="430887"/>
              </a:xfrm>
              <a:prstGeom prst="rect">
                <a:avLst/>
              </a:prstGeom>
              <a:blipFill>
                <a:blip r:embed="rId8"/>
                <a:stretch>
                  <a:fillRect l="-23077" r="-19231" b="-294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35">
                <a:extLst>
                  <a:ext uri="{FF2B5EF4-FFF2-40B4-BE49-F238E27FC236}">
                    <a16:creationId xmlns:a16="http://schemas.microsoft.com/office/drawing/2014/main" id="{0BE29FD8-75FA-3647-87BA-47ADF2360298}"/>
                  </a:ext>
                </a:extLst>
              </p:cNvPr>
              <p:cNvSpPr txBox="1"/>
              <p:nvPr/>
            </p:nvSpPr>
            <p:spPr>
              <a:xfrm>
                <a:off x="4368595" y="4819356"/>
                <a:ext cx="202235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7" name="文本框 35">
                <a:extLst>
                  <a:ext uri="{FF2B5EF4-FFF2-40B4-BE49-F238E27FC236}">
                    <a16:creationId xmlns:a16="http://schemas.microsoft.com/office/drawing/2014/main" id="{0BE29FD8-75FA-3647-87BA-47ADF23602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8595" y="4819356"/>
                <a:ext cx="202235" cy="276999"/>
              </a:xfrm>
              <a:prstGeom prst="rect">
                <a:avLst/>
              </a:prstGeom>
              <a:blipFill>
                <a:blip r:embed="rId9"/>
                <a:stretch>
                  <a:fillRect l="-25000" r="-25000" b="-1304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Oval 12">
                <a:extLst>
                  <a:ext uri="{FF2B5EF4-FFF2-40B4-BE49-F238E27FC236}">
                    <a16:creationId xmlns:a16="http://schemas.microsoft.com/office/drawing/2014/main" id="{A7D07C78-F4BE-ED49-A0C6-2DD164D5CB50}"/>
                  </a:ext>
                </a:extLst>
              </p:cNvPr>
              <p:cNvSpPr/>
              <p:nvPr/>
            </p:nvSpPr>
            <p:spPr bwMode="auto">
              <a:xfrm>
                <a:off x="9364642" y="3623936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𝐾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3" name="Oval 12">
                <a:extLst>
                  <a:ext uri="{FF2B5EF4-FFF2-40B4-BE49-F238E27FC236}">
                    <a16:creationId xmlns:a16="http://schemas.microsoft.com/office/drawing/2014/main" id="{A7D07C78-F4BE-ED49-A0C6-2DD164D5CB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364642" y="3623936"/>
                <a:ext cx="915753" cy="872225"/>
              </a:xfrm>
              <a:prstGeom prst="ellipse">
                <a:avLst/>
              </a:prstGeom>
              <a:blipFill>
                <a:blip r:embed="rId10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Oval 20">
                <a:extLst>
                  <a:ext uri="{FF2B5EF4-FFF2-40B4-BE49-F238E27FC236}">
                    <a16:creationId xmlns:a16="http://schemas.microsoft.com/office/drawing/2014/main" id="{AB7C76FA-1C35-1C43-A10E-1FE970CD4A16}"/>
                  </a:ext>
                </a:extLst>
              </p:cNvPr>
              <p:cNvSpPr/>
              <p:nvPr/>
            </p:nvSpPr>
            <p:spPr bwMode="auto">
              <a:xfrm>
                <a:off x="6487420" y="5581918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4" name="Oval 20">
                <a:extLst>
                  <a:ext uri="{FF2B5EF4-FFF2-40B4-BE49-F238E27FC236}">
                    <a16:creationId xmlns:a16="http://schemas.microsoft.com/office/drawing/2014/main" id="{AB7C76FA-1C35-1C43-A10E-1FE970CD4A1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487420" y="5581918"/>
                <a:ext cx="770499" cy="750548"/>
              </a:xfrm>
              <a:prstGeom prst="ellipse">
                <a:avLst/>
              </a:prstGeom>
              <a:blipFill>
                <a:blip r:embed="rId11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84B03028-7D25-1F4B-A6BC-322BD9D3314C}"/>
                  </a:ext>
                </a:extLst>
              </p:cNvPr>
              <p:cNvSpPr/>
              <p:nvPr/>
            </p:nvSpPr>
            <p:spPr bwMode="auto">
              <a:xfrm>
                <a:off x="9669530" y="5581918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5" name="Oval 22">
                <a:extLst>
                  <a:ext uri="{FF2B5EF4-FFF2-40B4-BE49-F238E27FC236}">
                    <a16:creationId xmlns:a16="http://schemas.microsoft.com/office/drawing/2014/main" id="{84B03028-7D25-1F4B-A6BC-322BD9D3314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9669530" y="5581918"/>
                <a:ext cx="805849" cy="758868"/>
              </a:xfrm>
              <a:prstGeom prst="ellipse">
                <a:avLst/>
              </a:prstGeom>
              <a:blipFill>
                <a:blip r:embed="rId12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6" name="Oval 23">
                <a:extLst>
                  <a:ext uri="{FF2B5EF4-FFF2-40B4-BE49-F238E27FC236}">
                    <a16:creationId xmlns:a16="http://schemas.microsoft.com/office/drawing/2014/main" id="{CBADF1A1-330D-164F-8A8B-05FFB1F36949}"/>
                  </a:ext>
                </a:extLst>
              </p:cNvPr>
              <p:cNvSpPr/>
              <p:nvPr/>
            </p:nvSpPr>
            <p:spPr bwMode="auto">
              <a:xfrm>
                <a:off x="8515838" y="5581919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6" name="Oval 23">
                <a:extLst>
                  <a:ext uri="{FF2B5EF4-FFF2-40B4-BE49-F238E27FC236}">
                    <a16:creationId xmlns:a16="http://schemas.microsoft.com/office/drawing/2014/main" id="{CBADF1A1-330D-164F-8A8B-05FFB1F3694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515838" y="5581919"/>
                <a:ext cx="771256" cy="758868"/>
              </a:xfrm>
              <a:prstGeom prst="ellipse">
                <a:avLst/>
              </a:prstGeom>
              <a:blipFill>
                <a:blip r:embed="rId1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AD047464-071D-5945-B9E5-B077FAC5281D}"/>
                  </a:ext>
                </a:extLst>
              </p:cNvPr>
              <p:cNvSpPr/>
              <p:nvPr/>
            </p:nvSpPr>
            <p:spPr bwMode="auto">
              <a:xfrm>
                <a:off x="7512680" y="5581918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27" name="Oval 24">
                <a:extLst>
                  <a:ext uri="{FF2B5EF4-FFF2-40B4-BE49-F238E27FC236}">
                    <a16:creationId xmlns:a16="http://schemas.microsoft.com/office/drawing/2014/main" id="{AD047464-071D-5945-B9E5-B077FAC528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512680" y="5581918"/>
                <a:ext cx="726666" cy="750547"/>
              </a:xfrm>
              <a:prstGeom prst="ellipse">
                <a:avLst/>
              </a:prstGeom>
              <a:blipFill>
                <a:blip r:embed="rId1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Oval 33">
            <a:extLst>
              <a:ext uri="{FF2B5EF4-FFF2-40B4-BE49-F238E27FC236}">
                <a16:creationId xmlns:a16="http://schemas.microsoft.com/office/drawing/2014/main" id="{29ABBBDA-4A19-AF46-A310-6E941C8316A2}"/>
              </a:ext>
            </a:extLst>
          </p:cNvPr>
          <p:cNvSpPr/>
          <p:nvPr/>
        </p:nvSpPr>
        <p:spPr bwMode="auto">
          <a:xfrm>
            <a:off x="10808721" y="5581918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29" name="Straight Arrow Connector 55">
            <a:extLst>
              <a:ext uri="{FF2B5EF4-FFF2-40B4-BE49-F238E27FC236}">
                <a16:creationId xmlns:a16="http://schemas.microsoft.com/office/drawing/2014/main" id="{AE503FBB-487F-364F-924E-8477BAF7E7F2}"/>
              </a:ext>
            </a:extLst>
          </p:cNvPr>
          <p:cNvCxnSpPr>
            <a:cxnSpLocks/>
            <a:stCxn id="28" idx="0"/>
            <a:endCxn id="23" idx="4"/>
          </p:cNvCxnSpPr>
          <p:nvPr/>
        </p:nvCxnSpPr>
        <p:spPr bwMode="auto">
          <a:xfrm flipH="1" flipV="1">
            <a:off x="9822519" y="4496161"/>
            <a:ext cx="1389127" cy="10857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0" name="Straight Arrow Connector 65">
            <a:extLst>
              <a:ext uri="{FF2B5EF4-FFF2-40B4-BE49-F238E27FC236}">
                <a16:creationId xmlns:a16="http://schemas.microsoft.com/office/drawing/2014/main" id="{66AA84FB-C6B3-0346-A9DB-1D0F81848C82}"/>
              </a:ext>
            </a:extLst>
          </p:cNvPr>
          <p:cNvCxnSpPr>
            <a:cxnSpLocks/>
            <a:stCxn id="26" idx="0"/>
            <a:endCxn id="23" idx="4"/>
          </p:cNvCxnSpPr>
          <p:nvPr/>
        </p:nvCxnSpPr>
        <p:spPr bwMode="auto">
          <a:xfrm flipV="1">
            <a:off x="8901466" y="4496161"/>
            <a:ext cx="921053" cy="108575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52">
            <a:extLst>
              <a:ext uri="{FF2B5EF4-FFF2-40B4-BE49-F238E27FC236}">
                <a16:creationId xmlns:a16="http://schemas.microsoft.com/office/drawing/2014/main" id="{C403781E-8AD5-A640-B6B6-31EE1C706AEF}"/>
              </a:ext>
            </a:extLst>
          </p:cNvPr>
          <p:cNvCxnSpPr>
            <a:cxnSpLocks/>
            <a:stCxn id="25" idx="0"/>
            <a:endCxn id="23" idx="4"/>
          </p:cNvCxnSpPr>
          <p:nvPr/>
        </p:nvCxnSpPr>
        <p:spPr bwMode="auto">
          <a:xfrm flipH="1" flipV="1">
            <a:off x="9822519" y="4496161"/>
            <a:ext cx="249936" cy="10857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AC5FFB7F-8B43-5344-8B5F-A21D841CD5A6}"/>
              </a:ext>
            </a:extLst>
          </p:cNvPr>
          <p:cNvCxnSpPr>
            <a:cxnSpLocks/>
            <a:stCxn id="24" idx="0"/>
            <a:endCxn id="23" idx="4"/>
          </p:cNvCxnSpPr>
          <p:nvPr/>
        </p:nvCxnSpPr>
        <p:spPr bwMode="auto">
          <a:xfrm flipV="1">
            <a:off x="6872670" y="4496161"/>
            <a:ext cx="2949849" cy="10857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3" name="Straight Arrow Connector 38">
            <a:extLst>
              <a:ext uri="{FF2B5EF4-FFF2-40B4-BE49-F238E27FC236}">
                <a16:creationId xmlns:a16="http://schemas.microsoft.com/office/drawing/2014/main" id="{EDC7525A-5C15-D448-B12E-5D7BA1361E32}"/>
              </a:ext>
            </a:extLst>
          </p:cNvPr>
          <p:cNvCxnSpPr>
            <a:cxnSpLocks/>
            <a:stCxn id="27" idx="0"/>
            <a:endCxn id="23" idx="4"/>
          </p:cNvCxnSpPr>
          <p:nvPr/>
        </p:nvCxnSpPr>
        <p:spPr bwMode="auto">
          <a:xfrm flipV="1">
            <a:off x="7876013" y="4496161"/>
            <a:ext cx="1946506" cy="10857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E6D11FD7-B44E-6D49-8B29-A318454855BE}"/>
                  </a:ext>
                </a:extLst>
              </p:cNvPr>
              <p:cNvSpPr txBox="1"/>
              <p:nvPr/>
            </p:nvSpPr>
            <p:spPr>
              <a:xfrm>
                <a:off x="10666675" y="4801484"/>
                <a:ext cx="502061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dirty="0" smtClean="0">
                          <a:latin typeface="Cambria Math" panose="02040503050406030204" pitchFamily="18" charset="0"/>
                        </a:rPr>
                        <m:t>𝒃</m:t>
                      </m:r>
                    </m:oMath>
                  </m:oMathPara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34" name="文本框 22">
                <a:extLst>
                  <a:ext uri="{FF2B5EF4-FFF2-40B4-BE49-F238E27FC236}">
                    <a16:creationId xmlns:a16="http://schemas.microsoft.com/office/drawing/2014/main" id="{E6D11FD7-B44E-6D49-8B29-A318454855B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66675" y="4801484"/>
                <a:ext cx="502061" cy="52322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Oval 12">
                <a:extLst>
                  <a:ext uri="{FF2B5EF4-FFF2-40B4-BE49-F238E27FC236}">
                    <a16:creationId xmlns:a16="http://schemas.microsoft.com/office/drawing/2014/main" id="{8772A21C-48CF-8248-8F7E-2317D457251D}"/>
                  </a:ext>
                </a:extLst>
              </p:cNvPr>
              <p:cNvSpPr/>
              <p:nvPr/>
            </p:nvSpPr>
            <p:spPr bwMode="auto">
              <a:xfrm>
                <a:off x="7297913" y="3623937"/>
                <a:ext cx="915753" cy="872225"/>
              </a:xfrm>
              <a:prstGeom prst="ellipse">
                <a:avLst/>
              </a:prstGeom>
              <a:solidFill>
                <a:schemeClr val="accent5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sz="3200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5" name="Oval 12">
                <a:extLst>
                  <a:ext uri="{FF2B5EF4-FFF2-40B4-BE49-F238E27FC236}">
                    <a16:creationId xmlns:a16="http://schemas.microsoft.com/office/drawing/2014/main" id="{8772A21C-48CF-8248-8F7E-2317D457251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97913" y="3623937"/>
                <a:ext cx="915753" cy="872225"/>
              </a:xfrm>
              <a:prstGeom prst="ellipse">
                <a:avLst/>
              </a:prstGeom>
              <a:blipFill>
                <a:blip r:embed="rId1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6" name="Straight Arrow Connector 55">
            <a:extLst>
              <a:ext uri="{FF2B5EF4-FFF2-40B4-BE49-F238E27FC236}">
                <a16:creationId xmlns:a16="http://schemas.microsoft.com/office/drawing/2014/main" id="{ED698ED4-B70B-284F-82BB-B5E78CE21CF8}"/>
              </a:ext>
            </a:extLst>
          </p:cNvPr>
          <p:cNvCxnSpPr>
            <a:cxnSpLocks/>
            <a:stCxn id="28" idx="0"/>
            <a:endCxn id="35" idx="4"/>
          </p:cNvCxnSpPr>
          <p:nvPr/>
        </p:nvCxnSpPr>
        <p:spPr bwMode="auto">
          <a:xfrm flipH="1" flipV="1">
            <a:off x="7755790" y="4496162"/>
            <a:ext cx="3455856" cy="10857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7" name="Straight Arrow Connector 65">
            <a:extLst>
              <a:ext uri="{FF2B5EF4-FFF2-40B4-BE49-F238E27FC236}">
                <a16:creationId xmlns:a16="http://schemas.microsoft.com/office/drawing/2014/main" id="{E48D28B9-13FF-D446-9AF2-250CAB738E64}"/>
              </a:ext>
            </a:extLst>
          </p:cNvPr>
          <p:cNvCxnSpPr>
            <a:cxnSpLocks/>
            <a:stCxn id="26" idx="0"/>
            <a:endCxn id="35" idx="4"/>
          </p:cNvCxnSpPr>
          <p:nvPr/>
        </p:nvCxnSpPr>
        <p:spPr bwMode="auto">
          <a:xfrm flipH="1" flipV="1">
            <a:off x="7755790" y="4496162"/>
            <a:ext cx="1145676" cy="1085757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8" name="Straight Arrow Connector 52">
            <a:extLst>
              <a:ext uri="{FF2B5EF4-FFF2-40B4-BE49-F238E27FC236}">
                <a16:creationId xmlns:a16="http://schemas.microsoft.com/office/drawing/2014/main" id="{E3EDCAA5-609B-644B-989E-0C1BE3FF1F3A}"/>
              </a:ext>
            </a:extLst>
          </p:cNvPr>
          <p:cNvCxnSpPr>
            <a:cxnSpLocks/>
            <a:stCxn id="25" idx="0"/>
            <a:endCxn id="35" idx="4"/>
          </p:cNvCxnSpPr>
          <p:nvPr/>
        </p:nvCxnSpPr>
        <p:spPr bwMode="auto">
          <a:xfrm flipH="1" flipV="1">
            <a:off x="7755790" y="4496162"/>
            <a:ext cx="2316665" cy="10857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9" name="Straight Arrow Connector 37">
            <a:extLst>
              <a:ext uri="{FF2B5EF4-FFF2-40B4-BE49-F238E27FC236}">
                <a16:creationId xmlns:a16="http://schemas.microsoft.com/office/drawing/2014/main" id="{071F2D3C-29F1-1249-8144-1D9048969AC9}"/>
              </a:ext>
            </a:extLst>
          </p:cNvPr>
          <p:cNvCxnSpPr>
            <a:cxnSpLocks/>
            <a:stCxn id="24" idx="0"/>
            <a:endCxn id="35" idx="4"/>
          </p:cNvCxnSpPr>
          <p:nvPr/>
        </p:nvCxnSpPr>
        <p:spPr bwMode="auto">
          <a:xfrm flipV="1">
            <a:off x="6872670" y="4496162"/>
            <a:ext cx="883120" cy="10857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0" name="Straight Arrow Connector 38">
            <a:extLst>
              <a:ext uri="{FF2B5EF4-FFF2-40B4-BE49-F238E27FC236}">
                <a16:creationId xmlns:a16="http://schemas.microsoft.com/office/drawing/2014/main" id="{229FA4AE-7C89-864D-B03F-B803CBED5D82}"/>
              </a:ext>
            </a:extLst>
          </p:cNvPr>
          <p:cNvCxnSpPr>
            <a:cxnSpLocks/>
            <a:stCxn id="27" idx="0"/>
            <a:endCxn id="35" idx="4"/>
          </p:cNvCxnSpPr>
          <p:nvPr/>
        </p:nvCxnSpPr>
        <p:spPr bwMode="auto">
          <a:xfrm flipH="1" flipV="1">
            <a:off x="7755790" y="4496162"/>
            <a:ext cx="120223" cy="108575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1" name="文本框 53">
                <a:extLst>
                  <a:ext uri="{FF2B5EF4-FFF2-40B4-BE49-F238E27FC236}">
                    <a16:creationId xmlns:a16="http://schemas.microsoft.com/office/drawing/2014/main" id="{FE5A56DF-A351-4440-9D5C-B9FE7BAA034C}"/>
                  </a:ext>
                </a:extLst>
              </p:cNvPr>
              <p:cNvSpPr txBox="1"/>
              <p:nvPr/>
            </p:nvSpPr>
            <p:spPr>
              <a:xfrm>
                <a:off x="6774580" y="4751779"/>
                <a:ext cx="652026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1" i="1" smtClean="0">
                          <a:latin typeface="Cambria Math" panose="02040503050406030204" pitchFamily="18" charset="0"/>
                        </a:rPr>
                        <m:t>𝑾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41" name="文本框 53">
                <a:extLst>
                  <a:ext uri="{FF2B5EF4-FFF2-40B4-BE49-F238E27FC236}">
                    <a16:creationId xmlns:a16="http://schemas.microsoft.com/office/drawing/2014/main" id="{FE5A56DF-A351-4440-9D5C-B9FE7BAA03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4580" y="4751779"/>
                <a:ext cx="652026" cy="523220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2" name="文本框 64">
            <a:extLst>
              <a:ext uri="{FF2B5EF4-FFF2-40B4-BE49-F238E27FC236}">
                <a16:creationId xmlns:a16="http://schemas.microsoft.com/office/drawing/2014/main" id="{1B156390-F82E-8D48-9246-1370462ED5F8}"/>
              </a:ext>
            </a:extLst>
          </p:cNvPr>
          <p:cNvSpPr txBox="1"/>
          <p:nvPr/>
        </p:nvSpPr>
        <p:spPr>
          <a:xfrm>
            <a:off x="8448889" y="3728623"/>
            <a:ext cx="64633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/>
              <a:t>…</a:t>
            </a:r>
            <a:endParaRPr lang="zh-CN" altLang="en-US" sz="3600" b="1" dirty="0"/>
          </a:p>
        </p:txBody>
      </p:sp>
      <p:sp>
        <p:nvSpPr>
          <p:cNvPr id="43" name="Oval 33">
            <a:extLst>
              <a:ext uri="{FF2B5EF4-FFF2-40B4-BE49-F238E27FC236}">
                <a16:creationId xmlns:a16="http://schemas.microsoft.com/office/drawing/2014/main" id="{57C139F7-921D-DB4A-B1C8-418E507CC8B3}"/>
              </a:ext>
            </a:extLst>
          </p:cNvPr>
          <p:cNvSpPr/>
          <p:nvPr/>
        </p:nvSpPr>
        <p:spPr bwMode="auto">
          <a:xfrm>
            <a:off x="5188626" y="5603890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44" name="Straight Arrow Connector 52">
            <a:extLst>
              <a:ext uri="{FF2B5EF4-FFF2-40B4-BE49-F238E27FC236}">
                <a16:creationId xmlns:a16="http://schemas.microsoft.com/office/drawing/2014/main" id="{1FCE323A-D1CF-A24B-B59C-4AD7D11391C9}"/>
              </a:ext>
            </a:extLst>
          </p:cNvPr>
          <p:cNvCxnSpPr>
            <a:cxnSpLocks/>
            <a:stCxn id="43" idx="0"/>
            <a:endCxn id="5" idx="4"/>
          </p:cNvCxnSpPr>
          <p:nvPr/>
        </p:nvCxnSpPr>
        <p:spPr bwMode="auto">
          <a:xfrm flipH="1" flipV="1">
            <a:off x="3460168" y="4496161"/>
            <a:ext cx="2131383" cy="110772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70593B-281B-D142-9A8F-A4F5BB9E30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Activation</a:t>
            </a:r>
            <a:r>
              <a:rPr lang="en-US" altLang="zh-CN" dirty="0"/>
              <a:t>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482F-643B-4446-B1F0-CA4C59162B6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6" y="1108433"/>
                <a:ext cx="5110160" cy="5508233"/>
              </a:xfrm>
            </p:spPr>
            <p:txBody>
              <a:bodyPr/>
              <a:lstStyle/>
              <a:p>
                <a:r>
                  <a:rPr lang="en-US" altLang="zh-CN" sz="2800" b="1" dirty="0"/>
                  <a:t>Sigmoid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n-US" altLang="zh-CN" sz="2800" b="0" dirty="0"/>
              </a:p>
              <a:p>
                <a:pPr>
                  <a:spcAft>
                    <a:spcPts val="1200"/>
                  </a:spcAft>
                </a:pPr>
                <a:r>
                  <a:rPr lang="en-US" altLang="zh-CN" dirty="0"/>
                  <a:t>Final unit is computing</a:t>
                </a:r>
              </a:p>
              <a:p>
                <a:pPr marL="457200" lvl="1" indent="0">
                  <a:spcAft>
                    <a:spcPts val="12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altLang="zh-CN" sz="2800" i="1" dirty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𝜎</m:t>
                      </m:r>
                      <m:d>
                        <m:d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𝒘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⋅</m:t>
                          </m:r>
                          <m:r>
                            <a:rPr lang="en-US" altLang="zh-CN" sz="2800" b="1" i="1" dirty="0" smtClean="0">
                              <a:latin typeface="Cambria Math" panose="02040503050406030204" pitchFamily="18" charset="0"/>
                            </a:rPr>
                            <m:t>𝒙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  <m:r>
                        <a:rPr lang="en-US" altLang="zh-CN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func>
                            <m:funcPr>
                              <m:ctrlP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altLang="zh-CN" sz="2800" b="0" i="0" dirty="0" smtClean="0"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(−(</m:t>
                              </m:r>
                              <m: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sz="2800" b="1" i="1" dirty="0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  <m:r>
                                <a:rPr lang="en-US" altLang="zh-CN" sz="2800" b="0" i="1" dirty="0" smtClean="0">
                                  <a:latin typeface="Cambria Math" panose="02040503050406030204" pitchFamily="18" charset="0"/>
                                </a:rPr>
                                <m:t>))</m:t>
                              </m:r>
                            </m:e>
                          </m:func>
                        </m:den>
                      </m:f>
                    </m:oMath>
                  </m:oMathPara>
                </a14:m>
                <a:endParaRPr lang="zh-CN" altLang="en-US" sz="2800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C06482F-643B-4446-B1F0-CA4C59162B6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6" y="1108433"/>
                <a:ext cx="5110160" cy="5508233"/>
              </a:xfrm>
              <a:blipFill>
                <a:blip r:embed="rId3"/>
                <a:stretch>
                  <a:fillRect l="-1980" t="-1152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8A3E037-0836-7041-AEAC-5CE4A34AA5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5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95CA3AD-51E1-9942-AABC-C46807722BC9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23037" y="5299414"/>
                <a:ext cx="5104649" cy="1558586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>
                <a:lvl1pPr marL="228600" indent="-228600" algn="l" defTabSz="914400" rtl="0" eaLnBrk="1" latinLnBrk="0" hangingPunct="1">
                  <a:lnSpc>
                    <a:spcPct val="100000"/>
                  </a:lnSpc>
                  <a:spcBef>
                    <a:spcPts val="10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858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lnSpc>
                    <a:spcPct val="100000"/>
                  </a:lnSpc>
                  <a:spcBef>
                    <a:spcPts val="500"/>
                  </a:spcBef>
                  <a:spcAft>
                    <a:spcPts val="1800"/>
                  </a:spcAft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None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lnSpc>
                    <a:spcPct val="90000"/>
                  </a:lnSpc>
                  <a:spcBef>
                    <a:spcPts val="500"/>
                  </a:spcBef>
                  <a:buFont typeface="Arial" panose="020B0604020202020204" pitchFamily="34" charset="0"/>
                  <a:buChar char="•"/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Weight vector: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𝒘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i="1" smtClean="0">
                            <a:latin typeface="Cambria Math" panose="02040503050406030204" pitchFamily="18" charset="0"/>
                          </a:rPr>
                          <m:t>0.2, 0.3, 0.9</m:t>
                        </m:r>
                      </m:e>
                    </m:d>
                  </m:oMath>
                </a14:m>
                <a:endParaRPr lang="en-US" altLang="zh-CN" sz="2400" dirty="0"/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Input example: </a:t>
                </a:r>
                <a14:m>
                  <m:oMath xmlns:m="http://schemas.openxmlformats.org/officeDocument/2006/math">
                    <m:r>
                      <a:rPr lang="en-US" altLang="zh-CN" sz="2400" b="1" i="1" smtClean="0">
                        <a:latin typeface="Cambria Math" panose="02040503050406030204" pitchFamily="18" charset="0"/>
                      </a:rPr>
                      <m:t>𝒙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=[0.5, 0.6, 0.1]</m:t>
                    </m:r>
                  </m:oMath>
                </a14:m>
                <a:endParaRPr lang="en-US" altLang="zh-CN" sz="2400" dirty="0"/>
              </a:p>
              <a:p>
                <a:pPr>
                  <a:spcBef>
                    <a:spcPts val="400"/>
                  </a:spcBef>
                  <a:spcAft>
                    <a:spcPts val="600"/>
                  </a:spcAft>
                </a:pPr>
                <a:r>
                  <a:rPr lang="en-US" altLang="zh-CN" sz="2400" dirty="0"/>
                  <a:t>Bias: </a:t>
                </a:r>
                <a14:m>
                  <m:oMath xmlns:m="http://schemas.openxmlformats.org/officeDocument/2006/math"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altLang="zh-CN" sz="2400" i="1" smtClean="0">
                        <a:latin typeface="Cambria Math" panose="02040503050406030204" pitchFamily="18" charset="0"/>
                      </a:rPr>
                      <m:t>=0.5</m:t>
                    </m:r>
                  </m:oMath>
                </a14:m>
                <a:endParaRPr lang="en-US" altLang="zh-CN" sz="2400" dirty="0"/>
              </a:p>
            </p:txBody>
          </p:sp>
        </mc:Choice>
        <mc:Fallback xmlns="">
          <p:sp>
            <p:nvSpPr>
              <p:cNvPr id="5" name="内容占位符 2">
                <a:extLst>
                  <a:ext uri="{FF2B5EF4-FFF2-40B4-BE49-F238E27FC236}">
                    <a16:creationId xmlns:a16="http://schemas.microsoft.com/office/drawing/2014/main" id="{295CA3AD-51E1-9942-AABC-C46807722B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037" y="5299414"/>
                <a:ext cx="5104649" cy="1558586"/>
              </a:xfrm>
              <a:prstGeom prst="rect">
                <a:avLst/>
              </a:prstGeom>
              <a:blipFill>
                <a:blip r:embed="rId4"/>
                <a:stretch>
                  <a:fillRect l="-1737" t="-3252" b="-162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椭圆 4">
            <a:extLst>
              <a:ext uri="{FF2B5EF4-FFF2-40B4-BE49-F238E27FC236}">
                <a16:creationId xmlns:a16="http://schemas.microsoft.com/office/drawing/2014/main" id="{C6C3D9FD-29D2-DF4C-A1AA-42E48CF0612A}"/>
              </a:ext>
            </a:extLst>
          </p:cNvPr>
          <p:cNvSpPr/>
          <p:nvPr/>
        </p:nvSpPr>
        <p:spPr>
          <a:xfrm>
            <a:off x="6572485" y="2171157"/>
            <a:ext cx="2098290" cy="2787753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ECE40FB2-3B0E-A040-99E4-D608AC885865}"/>
                  </a:ext>
                </a:extLst>
              </p:cNvPr>
              <p:cNvSpPr txBox="1"/>
              <p:nvPr/>
            </p:nvSpPr>
            <p:spPr>
              <a:xfrm>
                <a:off x="7008145" y="1108433"/>
                <a:ext cx="13489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i="1" smtClean="0">
                          <a:latin typeface="Cambria Math" panose="02040503050406030204" pitchFamily="18" charset="0"/>
                        </a:rPr>
                        <m:t>y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=0.70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5">
                <a:extLst>
                  <a:ext uri="{FF2B5EF4-FFF2-40B4-BE49-F238E27FC236}">
                    <a16:creationId xmlns:a16="http://schemas.microsoft.com/office/drawing/2014/main" id="{ECE40FB2-3B0E-A040-99E4-D608AC8858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08145" y="1108433"/>
                <a:ext cx="1348959" cy="276999"/>
              </a:xfrm>
              <a:prstGeom prst="rect">
                <a:avLst/>
              </a:prstGeom>
              <a:blipFill>
                <a:blip r:embed="rId5"/>
                <a:stretch>
                  <a:fillRect l="-3738" r="-2804" b="-3181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6">
                <a:extLst>
                  <a:ext uri="{FF2B5EF4-FFF2-40B4-BE49-F238E27FC236}">
                    <a16:creationId xmlns:a16="http://schemas.microsoft.com/office/drawing/2014/main" id="{F3CEEA57-258A-2141-BC1D-7E22034428B2}"/>
                  </a:ext>
                </a:extLst>
              </p:cNvPr>
              <p:cNvSpPr/>
              <p:nvPr/>
            </p:nvSpPr>
            <p:spPr>
              <a:xfrm>
                <a:off x="7254974" y="2348026"/>
                <a:ext cx="851770" cy="681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6">
                <a:extLst>
                  <a:ext uri="{FF2B5EF4-FFF2-40B4-BE49-F238E27FC236}">
                    <a16:creationId xmlns:a16="http://schemas.microsoft.com/office/drawing/2014/main" id="{F3CEEA57-258A-2141-BC1D-7E22034428B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54974" y="2348026"/>
                <a:ext cx="851770" cy="68103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7">
            <a:extLst>
              <a:ext uri="{FF2B5EF4-FFF2-40B4-BE49-F238E27FC236}">
                <a16:creationId xmlns:a16="http://schemas.microsoft.com/office/drawing/2014/main" id="{CDC63DAB-A631-6C4A-92A2-4D17FADDCEBD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V="1">
            <a:off x="7680859" y="1385432"/>
            <a:ext cx="1766" cy="96259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8">
                <a:extLst>
                  <a:ext uri="{FF2B5EF4-FFF2-40B4-BE49-F238E27FC236}">
                    <a16:creationId xmlns:a16="http://schemas.microsoft.com/office/drawing/2014/main" id="{9962893D-5DBE-1143-9A53-306B09648130}"/>
                  </a:ext>
                </a:extLst>
              </p:cNvPr>
              <p:cNvSpPr/>
              <p:nvPr/>
            </p:nvSpPr>
            <p:spPr>
              <a:xfrm>
                <a:off x="7163952" y="3636621"/>
                <a:ext cx="1033814" cy="9933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椭圆 8">
                <a:extLst>
                  <a:ext uri="{FF2B5EF4-FFF2-40B4-BE49-F238E27FC236}">
                    <a16:creationId xmlns:a16="http://schemas.microsoft.com/office/drawing/2014/main" id="{9962893D-5DBE-1143-9A53-306B0964813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3952" y="3636621"/>
                <a:ext cx="1033814" cy="993371"/>
              </a:xfrm>
              <a:prstGeom prst="ellipse">
                <a:avLst/>
              </a:prstGeom>
              <a:blipFill>
                <a:blip r:embed="rId7"/>
                <a:stretch>
                  <a:fillRect l="-42857" t="-81250" r="-21429" b="-1175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9">
            <a:extLst>
              <a:ext uri="{FF2B5EF4-FFF2-40B4-BE49-F238E27FC236}">
                <a16:creationId xmlns:a16="http://schemas.microsoft.com/office/drawing/2014/main" id="{22262ADD-C45A-C443-A8DC-512B349E4F23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7680859" y="3029063"/>
            <a:ext cx="0" cy="60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E5A2B908-8A6F-174F-8890-BB85436A202F}"/>
                  </a:ext>
                </a:extLst>
              </p:cNvPr>
              <p:cNvSpPr txBox="1"/>
              <p:nvPr/>
            </p:nvSpPr>
            <p:spPr>
              <a:xfrm>
                <a:off x="7679783" y="3263528"/>
                <a:ext cx="4349268" cy="30777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altLang="zh-CN" sz="2000" b="0" i="1" smtClean="0">
                          <a:latin typeface="Cambria Math" panose="02040503050406030204" pitchFamily="18" charset="0"/>
                        </a:rPr>
                        <m:t>=.2∗.5+.6∗.3+.1∗.9+.5=0.87</m:t>
                      </m:r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12" name="文本框 10">
                <a:extLst>
                  <a:ext uri="{FF2B5EF4-FFF2-40B4-BE49-F238E27FC236}">
                    <a16:creationId xmlns:a16="http://schemas.microsoft.com/office/drawing/2014/main" id="{E5A2B908-8A6F-174F-8890-BB85436A202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783" y="3263528"/>
                <a:ext cx="4349268" cy="307777"/>
              </a:xfrm>
              <a:prstGeom prst="rect">
                <a:avLst/>
              </a:prstGeom>
              <a:blipFill>
                <a:blip r:embed="rId8"/>
                <a:stretch>
                  <a:fillRect r="-581" b="-1153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1">
                <a:extLst>
                  <a:ext uri="{FF2B5EF4-FFF2-40B4-BE49-F238E27FC236}">
                    <a16:creationId xmlns:a16="http://schemas.microsoft.com/office/drawing/2014/main" id="{2E23046B-9CF6-FF44-B1CE-E02B8D697C2B}"/>
                  </a:ext>
                </a:extLst>
              </p:cNvPr>
              <p:cNvSpPr txBox="1"/>
              <p:nvPr/>
            </p:nvSpPr>
            <p:spPr>
              <a:xfrm>
                <a:off x="7680857" y="1674471"/>
                <a:ext cx="3052439" cy="5250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1+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−.87</m:t>
                              </m:r>
                            </m:sup>
                          </m:sSup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=.70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1">
                <a:extLst>
                  <a:ext uri="{FF2B5EF4-FFF2-40B4-BE49-F238E27FC236}">
                    <a16:creationId xmlns:a16="http://schemas.microsoft.com/office/drawing/2014/main" id="{2E23046B-9CF6-FF44-B1CE-E02B8D697C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80857" y="1674471"/>
                <a:ext cx="3052439" cy="525016"/>
              </a:xfrm>
              <a:prstGeom prst="rect">
                <a:avLst/>
              </a:prstGeom>
              <a:blipFill>
                <a:blip r:embed="rId9"/>
                <a:stretch>
                  <a:fillRect l="-413" t="-7143" r="-826" b="-1190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2">
            <a:extLst>
              <a:ext uri="{FF2B5EF4-FFF2-40B4-BE49-F238E27FC236}">
                <a16:creationId xmlns:a16="http://schemas.microsoft.com/office/drawing/2014/main" id="{FBC1C29C-1449-014A-92AD-6A4AC6057156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 flipH="1">
            <a:off x="6009262" y="4484516"/>
            <a:ext cx="1306089" cy="1731360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3">
            <a:extLst>
              <a:ext uri="{FF2B5EF4-FFF2-40B4-BE49-F238E27FC236}">
                <a16:creationId xmlns:a16="http://schemas.microsoft.com/office/drawing/2014/main" id="{0EBC779F-C1F7-724E-9DC4-18251096CD2A}"/>
              </a:ext>
            </a:extLst>
          </p:cNvPr>
          <p:cNvCxnSpPr>
            <a:cxnSpLocks/>
            <a:stCxn id="10" idx="4"/>
            <a:endCxn id="21" idx="0"/>
          </p:cNvCxnSpPr>
          <p:nvPr/>
        </p:nvCxnSpPr>
        <p:spPr>
          <a:xfrm flipH="1">
            <a:off x="7680857" y="4629992"/>
            <a:ext cx="2" cy="1546651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4">
            <a:extLst>
              <a:ext uri="{FF2B5EF4-FFF2-40B4-BE49-F238E27FC236}">
                <a16:creationId xmlns:a16="http://schemas.microsoft.com/office/drawing/2014/main" id="{7C3984FD-88F6-6E4F-9EAD-F15CE527719B}"/>
              </a:ext>
            </a:extLst>
          </p:cNvPr>
          <p:cNvCxnSpPr>
            <a:cxnSpLocks/>
            <a:stCxn id="10" idx="5"/>
            <a:endCxn id="20" idx="0"/>
          </p:cNvCxnSpPr>
          <p:nvPr/>
        </p:nvCxnSpPr>
        <p:spPr>
          <a:xfrm>
            <a:off x="8046367" y="4484516"/>
            <a:ext cx="1229948" cy="1688021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5">
            <a:extLst>
              <a:ext uri="{FF2B5EF4-FFF2-40B4-BE49-F238E27FC236}">
                <a16:creationId xmlns:a16="http://schemas.microsoft.com/office/drawing/2014/main" id="{BBC61B32-EC0B-044A-869E-A9473A3D0ADE}"/>
              </a:ext>
            </a:extLst>
          </p:cNvPr>
          <p:cNvCxnSpPr>
            <a:cxnSpLocks/>
            <a:endCxn id="19" idx="0"/>
          </p:cNvCxnSpPr>
          <p:nvPr/>
        </p:nvCxnSpPr>
        <p:spPr>
          <a:xfrm>
            <a:off x="8164920" y="4474404"/>
            <a:ext cx="2098290" cy="1698133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6">
                <a:extLst>
                  <a:ext uri="{FF2B5EF4-FFF2-40B4-BE49-F238E27FC236}">
                    <a16:creationId xmlns:a16="http://schemas.microsoft.com/office/drawing/2014/main" id="{0BFD5B5A-E570-B44A-890A-486CE648E3A8}"/>
                  </a:ext>
                </a:extLst>
              </p:cNvPr>
              <p:cNvSpPr txBox="1"/>
              <p:nvPr/>
            </p:nvSpPr>
            <p:spPr>
              <a:xfrm>
                <a:off x="9283887" y="5200154"/>
                <a:ext cx="708399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18" name="文本框 16">
                <a:extLst>
                  <a:ext uri="{FF2B5EF4-FFF2-40B4-BE49-F238E27FC236}">
                    <a16:creationId xmlns:a16="http://schemas.microsoft.com/office/drawing/2014/main" id="{0BFD5B5A-E570-B44A-890A-486CE648E3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83887" y="5200154"/>
                <a:ext cx="708399" cy="246221"/>
              </a:xfrm>
              <a:prstGeom prst="rect">
                <a:avLst/>
              </a:prstGeom>
              <a:blipFill>
                <a:blip r:embed="rId10"/>
                <a:stretch>
                  <a:fillRect l="-7143" r="-7143" b="-1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7">
                <a:extLst>
                  <a:ext uri="{FF2B5EF4-FFF2-40B4-BE49-F238E27FC236}">
                    <a16:creationId xmlns:a16="http://schemas.microsoft.com/office/drawing/2014/main" id="{955AC730-4883-3544-B941-8893C0E55450}"/>
                  </a:ext>
                </a:extLst>
              </p:cNvPr>
              <p:cNvSpPr txBox="1"/>
              <p:nvPr/>
            </p:nvSpPr>
            <p:spPr>
              <a:xfrm>
                <a:off x="10081269" y="6172537"/>
                <a:ext cx="36388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19" name="文本框 17">
                <a:extLst>
                  <a:ext uri="{FF2B5EF4-FFF2-40B4-BE49-F238E27FC236}">
                    <a16:creationId xmlns:a16="http://schemas.microsoft.com/office/drawing/2014/main" id="{955AC730-4883-3544-B941-8893C0E5545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81269" y="6172537"/>
                <a:ext cx="363881" cy="276999"/>
              </a:xfrm>
              <a:prstGeom prst="rect">
                <a:avLst/>
              </a:prstGeom>
              <a:blipFill>
                <a:blip r:embed="rId11"/>
                <a:stretch>
                  <a:fillRect l="-10000" r="-13333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8">
                <a:extLst>
                  <a:ext uri="{FF2B5EF4-FFF2-40B4-BE49-F238E27FC236}">
                    <a16:creationId xmlns:a16="http://schemas.microsoft.com/office/drawing/2014/main" id="{AD81FA6B-D210-C846-AFC9-78BECB84656C}"/>
                  </a:ext>
                </a:extLst>
              </p:cNvPr>
              <p:cNvSpPr txBox="1"/>
              <p:nvPr/>
            </p:nvSpPr>
            <p:spPr>
              <a:xfrm>
                <a:off x="8827826" y="6172537"/>
                <a:ext cx="896977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=0.1</m:t>
                      </m:r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0" name="文本框 18">
                <a:extLst>
                  <a:ext uri="{FF2B5EF4-FFF2-40B4-BE49-F238E27FC236}">
                    <a16:creationId xmlns:a16="http://schemas.microsoft.com/office/drawing/2014/main" id="{AD81FA6B-D210-C846-AFC9-78BECB8465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827826" y="6172537"/>
                <a:ext cx="896977" cy="276999"/>
              </a:xfrm>
              <a:prstGeom prst="rect">
                <a:avLst/>
              </a:prstGeom>
              <a:blipFill>
                <a:blip r:embed="rId12"/>
                <a:stretch>
                  <a:fillRect l="-2817" r="-4225" b="-2272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19">
                <a:extLst>
                  <a:ext uri="{FF2B5EF4-FFF2-40B4-BE49-F238E27FC236}">
                    <a16:creationId xmlns:a16="http://schemas.microsoft.com/office/drawing/2014/main" id="{5E1F4EF0-D714-A14A-BFDF-46611326336F}"/>
                  </a:ext>
                </a:extLst>
              </p:cNvPr>
              <p:cNvSpPr txBox="1"/>
              <p:nvPr/>
            </p:nvSpPr>
            <p:spPr>
              <a:xfrm>
                <a:off x="7232369" y="6176643"/>
                <a:ext cx="896976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=0.6</m:t>
                      </m:r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1" name="文本框 19">
                <a:extLst>
                  <a:ext uri="{FF2B5EF4-FFF2-40B4-BE49-F238E27FC236}">
                    <a16:creationId xmlns:a16="http://schemas.microsoft.com/office/drawing/2014/main" id="{5E1F4EF0-D714-A14A-BFDF-4661132633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32369" y="6176643"/>
                <a:ext cx="896976" cy="276999"/>
              </a:xfrm>
              <a:prstGeom prst="rect">
                <a:avLst/>
              </a:prstGeom>
              <a:blipFill>
                <a:blip r:embed="rId13"/>
                <a:stretch>
                  <a:fillRect l="-2778" r="-4167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0">
                <a:extLst>
                  <a:ext uri="{FF2B5EF4-FFF2-40B4-BE49-F238E27FC236}">
                    <a16:creationId xmlns:a16="http://schemas.microsoft.com/office/drawing/2014/main" id="{113215F1-5D1D-1749-BAC8-F3BE22649E7F}"/>
                  </a:ext>
                </a:extLst>
              </p:cNvPr>
              <p:cNvSpPr txBox="1"/>
              <p:nvPr/>
            </p:nvSpPr>
            <p:spPr>
              <a:xfrm>
                <a:off x="5563435" y="6215876"/>
                <a:ext cx="891654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=0.5</m:t>
                      </m:r>
                    </m:oMath>
                  </m:oMathPara>
                </a14:m>
                <a:endParaRPr lang="zh-CN" altLang="en-US" sz="1050" dirty="0"/>
              </a:p>
            </p:txBody>
          </p:sp>
        </mc:Choice>
        <mc:Fallback xmlns="">
          <p:sp>
            <p:nvSpPr>
              <p:cNvPr id="22" name="文本框 20">
                <a:extLst>
                  <a:ext uri="{FF2B5EF4-FFF2-40B4-BE49-F238E27FC236}">
                    <a16:creationId xmlns:a16="http://schemas.microsoft.com/office/drawing/2014/main" id="{113215F1-5D1D-1749-BAC8-F3BE22649E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3435" y="6215876"/>
                <a:ext cx="891654" cy="276999"/>
              </a:xfrm>
              <a:prstGeom prst="rect">
                <a:avLst/>
              </a:prstGeom>
              <a:blipFill>
                <a:blip r:embed="rId14"/>
                <a:stretch>
                  <a:fillRect l="-4225" r="-5634" b="-1739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1">
                <a:extLst>
                  <a:ext uri="{FF2B5EF4-FFF2-40B4-BE49-F238E27FC236}">
                    <a16:creationId xmlns:a16="http://schemas.microsoft.com/office/drawing/2014/main" id="{84781D0F-B424-914C-90B8-E2D89A0939D5}"/>
                  </a:ext>
                </a:extLst>
              </p:cNvPr>
              <p:cNvSpPr txBox="1"/>
              <p:nvPr/>
            </p:nvSpPr>
            <p:spPr>
              <a:xfrm>
                <a:off x="5694806" y="5267065"/>
                <a:ext cx="829137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=0.2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3" name="文本框 21">
                <a:extLst>
                  <a:ext uri="{FF2B5EF4-FFF2-40B4-BE49-F238E27FC236}">
                    <a16:creationId xmlns:a16="http://schemas.microsoft.com/office/drawing/2014/main" id="{84781D0F-B424-914C-90B8-E2D89A0939D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94806" y="5267065"/>
                <a:ext cx="829137" cy="246221"/>
              </a:xfrm>
              <a:prstGeom prst="rect">
                <a:avLst/>
              </a:prstGeom>
              <a:blipFill>
                <a:blip r:embed="rId15"/>
                <a:stretch>
                  <a:fillRect l="-1515" r="-4545" b="-25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2">
                <a:extLst>
                  <a:ext uri="{FF2B5EF4-FFF2-40B4-BE49-F238E27FC236}">
                    <a16:creationId xmlns:a16="http://schemas.microsoft.com/office/drawing/2014/main" id="{95B93682-EAC5-E941-B79B-47930D2E61DF}"/>
                  </a:ext>
                </a:extLst>
              </p:cNvPr>
              <p:cNvSpPr txBox="1"/>
              <p:nvPr/>
            </p:nvSpPr>
            <p:spPr>
              <a:xfrm>
                <a:off x="6825686" y="5240387"/>
                <a:ext cx="8338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=0.3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4" name="文本框 22">
                <a:extLst>
                  <a:ext uri="{FF2B5EF4-FFF2-40B4-BE49-F238E27FC236}">
                    <a16:creationId xmlns:a16="http://schemas.microsoft.com/office/drawing/2014/main" id="{95B93682-EAC5-E941-B79B-47930D2E61D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25686" y="5240387"/>
                <a:ext cx="833883" cy="246221"/>
              </a:xfrm>
              <a:prstGeom prst="rect">
                <a:avLst/>
              </a:prstGeom>
              <a:blipFill>
                <a:blip r:embed="rId16"/>
                <a:stretch>
                  <a:fillRect l="-1515" r="-6061" b="-1904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3">
                <a:extLst>
                  <a:ext uri="{FF2B5EF4-FFF2-40B4-BE49-F238E27FC236}">
                    <a16:creationId xmlns:a16="http://schemas.microsoft.com/office/drawing/2014/main" id="{C1210A8B-2856-7649-8190-5D57D6B1E9D7}"/>
                  </a:ext>
                </a:extLst>
              </p:cNvPr>
              <p:cNvSpPr txBox="1"/>
              <p:nvPr/>
            </p:nvSpPr>
            <p:spPr>
              <a:xfrm>
                <a:off x="7842190" y="5234407"/>
                <a:ext cx="833883" cy="2462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=0.9</m:t>
                      </m:r>
                    </m:oMath>
                  </m:oMathPara>
                </a14:m>
                <a:endParaRPr lang="zh-CN" altLang="en-US" sz="1000" dirty="0"/>
              </a:p>
            </p:txBody>
          </p:sp>
        </mc:Choice>
        <mc:Fallback xmlns="">
          <p:sp>
            <p:nvSpPr>
              <p:cNvPr id="25" name="文本框 23">
                <a:extLst>
                  <a:ext uri="{FF2B5EF4-FFF2-40B4-BE49-F238E27FC236}">
                    <a16:creationId xmlns:a16="http://schemas.microsoft.com/office/drawing/2014/main" id="{C1210A8B-2856-7649-8190-5D57D6B1E9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2190" y="5234407"/>
                <a:ext cx="833883" cy="246221"/>
              </a:xfrm>
              <a:prstGeom prst="rect">
                <a:avLst/>
              </a:prstGeom>
              <a:blipFill>
                <a:blip r:embed="rId17"/>
                <a:stretch>
                  <a:fillRect l="-1493" r="-4478" b="-20000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16043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5C951B-1373-43B9-8335-A0C57805F2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Where did that derivative come from?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D111CC-A834-4753-8F43-DFFA50142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50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4D75ECF-F625-41F8-B171-0B4B1D25A2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328" y="1041119"/>
            <a:ext cx="10995103" cy="5227637"/>
          </a:xfrm>
        </p:spPr>
        <p:txBody>
          <a:bodyPr/>
          <a:lstStyle/>
          <a:p>
            <a:r>
              <a:rPr lang="en-US" dirty="0"/>
              <a:t>Using the </a:t>
            </a:r>
            <a:r>
              <a:rPr lang="en-US" b="1" dirty="0">
                <a:solidFill>
                  <a:srgbClr val="FF0000"/>
                </a:solidFill>
              </a:rPr>
              <a:t>chain rule</a:t>
            </a:r>
            <a:r>
              <a:rPr lang="en-US" dirty="0"/>
              <a:t>!  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f 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 = 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)) </a:t>
            </a:r>
            <a:endParaRPr lang="en-US" dirty="0"/>
          </a:p>
        </p:txBody>
      </p:sp>
      <p:sp>
        <p:nvSpPr>
          <p:cNvPr id="6" name="椭圆 5">
            <a:extLst>
              <a:ext uri="{FF2B5EF4-FFF2-40B4-BE49-F238E27FC236}">
                <a16:creationId xmlns:a16="http://schemas.microsoft.com/office/drawing/2014/main" id="{C5F7273B-9516-4A3F-B929-0D7C93FF512C}"/>
              </a:ext>
            </a:extLst>
          </p:cNvPr>
          <p:cNvSpPr/>
          <p:nvPr/>
        </p:nvSpPr>
        <p:spPr>
          <a:xfrm>
            <a:off x="7258924" y="1824724"/>
            <a:ext cx="2855326" cy="2787753"/>
          </a:xfrm>
          <a:prstGeom prst="ellipse">
            <a:avLst/>
          </a:prstGeom>
          <a:solidFill>
            <a:schemeClr val="accent6">
              <a:lumMod val="60000"/>
              <a:lumOff val="40000"/>
              <a:alpha val="5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C55D213-279A-4E15-84B2-7EA96E63A54A}"/>
                  </a:ext>
                </a:extLst>
              </p:cNvPr>
              <p:cNvSpPr txBox="1"/>
              <p:nvPr/>
            </p:nvSpPr>
            <p:spPr>
              <a:xfrm>
                <a:off x="8542236" y="762000"/>
                <a:ext cx="318997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3200" i="1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CC55D213-279A-4E15-84B2-7EA96E63A54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42236" y="762000"/>
                <a:ext cx="318997" cy="4924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4F88B8-1D7E-4E0C-9753-BA4E1D910350}"/>
                  </a:ext>
                </a:extLst>
              </p:cNvPr>
              <p:cNvSpPr/>
              <p:nvPr/>
            </p:nvSpPr>
            <p:spPr>
              <a:xfrm>
                <a:off x="8275851" y="2001593"/>
                <a:ext cx="851770" cy="681037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114F88B8-1D7E-4E0C-9753-BA4E1D91035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75851" y="2001593"/>
                <a:ext cx="851770" cy="68103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" name="直接箭头连接符 8">
            <a:extLst>
              <a:ext uri="{FF2B5EF4-FFF2-40B4-BE49-F238E27FC236}">
                <a16:creationId xmlns:a16="http://schemas.microsoft.com/office/drawing/2014/main" id="{421669D1-9FDC-476A-A79A-4D8302F7E97F}"/>
              </a:ext>
            </a:extLst>
          </p:cNvPr>
          <p:cNvCxnSpPr>
            <a:stCxn id="8" idx="0"/>
            <a:endCxn id="7" idx="2"/>
          </p:cNvCxnSpPr>
          <p:nvPr/>
        </p:nvCxnSpPr>
        <p:spPr>
          <a:xfrm flipH="1" flipV="1">
            <a:off x="8701735" y="1254443"/>
            <a:ext cx="1" cy="74715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454064C-81F0-4EBF-81AD-045C7198DEA7}"/>
                  </a:ext>
                </a:extLst>
              </p:cNvPr>
              <p:cNvSpPr/>
              <p:nvPr/>
            </p:nvSpPr>
            <p:spPr>
              <a:xfrm>
                <a:off x="8184829" y="3290188"/>
                <a:ext cx="1033814" cy="993371"/>
              </a:xfrm>
              <a:prstGeom prst="ellipse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right"/>
                    </m:oMathParaPr>
                    <m:oMath xmlns:m="http://schemas.openxmlformats.org/officeDocument/2006/math"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nary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454064C-81F0-4EBF-81AD-045C7198DEA7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84829" y="3290188"/>
                <a:ext cx="1033814" cy="993371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0D6FB13B-3DF0-4C63-B4C7-8A169A12BA42}"/>
              </a:ext>
            </a:extLst>
          </p:cNvPr>
          <p:cNvCxnSpPr>
            <a:stCxn id="10" idx="0"/>
            <a:endCxn id="8" idx="2"/>
          </p:cNvCxnSpPr>
          <p:nvPr/>
        </p:nvCxnSpPr>
        <p:spPr>
          <a:xfrm flipV="1">
            <a:off x="8701736" y="2682630"/>
            <a:ext cx="0" cy="60755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B504E0-453B-4A28-91DD-6E1BA12E0558}"/>
                  </a:ext>
                </a:extLst>
              </p:cNvPr>
              <p:cNvSpPr txBox="1"/>
              <p:nvPr/>
            </p:nvSpPr>
            <p:spPr>
              <a:xfrm>
                <a:off x="8344394" y="2798008"/>
                <a:ext cx="357341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𝑧</m:t>
                      </m:r>
                    </m:oMath>
                  </m:oMathPara>
                </a14:m>
                <a:endParaRPr lang="zh-CN" altLang="en-US" sz="36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BAB504E0-453B-4A28-91DD-6E1BA12E055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44394" y="2798008"/>
                <a:ext cx="357341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01EF34B-196B-4025-9C3F-CA330DCEBA5D}"/>
                  </a:ext>
                </a:extLst>
              </p:cNvPr>
              <p:cNvSpPr txBox="1"/>
              <p:nvPr/>
            </p:nvSpPr>
            <p:spPr>
              <a:xfrm>
                <a:off x="8701734" y="1328038"/>
                <a:ext cx="351443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301EF34B-196B-4025-9C3F-CA330DCEBA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01734" y="1328038"/>
                <a:ext cx="351443" cy="49244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81768E87-7005-4EAD-BE8A-2DD3A75CFF17}"/>
              </a:ext>
            </a:extLst>
          </p:cNvPr>
          <p:cNvCxnSpPr>
            <a:cxnSpLocks/>
            <a:stCxn id="10" idx="3"/>
            <a:endCxn id="22" idx="0"/>
          </p:cNvCxnSpPr>
          <p:nvPr/>
        </p:nvCxnSpPr>
        <p:spPr>
          <a:xfrm flipH="1">
            <a:off x="7258924" y="4138083"/>
            <a:ext cx="1077304" cy="1495974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62666B89-1DE2-4C60-8870-A2D5A8B62C1A}"/>
              </a:ext>
            </a:extLst>
          </p:cNvPr>
          <p:cNvCxnSpPr>
            <a:cxnSpLocks/>
            <a:stCxn id="10" idx="4"/>
            <a:endCxn id="21" idx="0"/>
          </p:cNvCxnSpPr>
          <p:nvPr/>
        </p:nvCxnSpPr>
        <p:spPr>
          <a:xfrm flipH="1">
            <a:off x="8686587" y="4283559"/>
            <a:ext cx="15149" cy="1408152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>
            <a:extLst>
              <a:ext uri="{FF2B5EF4-FFF2-40B4-BE49-F238E27FC236}">
                <a16:creationId xmlns:a16="http://schemas.microsoft.com/office/drawing/2014/main" id="{2E7F9A96-DAD0-404D-893C-56B56F03E47C}"/>
              </a:ext>
            </a:extLst>
          </p:cNvPr>
          <p:cNvCxnSpPr>
            <a:cxnSpLocks/>
            <a:stCxn id="10" idx="5"/>
            <a:endCxn id="20" idx="0"/>
          </p:cNvCxnSpPr>
          <p:nvPr/>
        </p:nvCxnSpPr>
        <p:spPr>
          <a:xfrm>
            <a:off x="9067244" y="4138083"/>
            <a:ext cx="1101715" cy="1553628"/>
          </a:xfrm>
          <a:prstGeom prst="straightConnector1">
            <a:avLst/>
          </a:prstGeom>
          <a:ln w="34925">
            <a:solidFill>
              <a:schemeClr val="tx1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8B2D5C50-B011-4B7B-B5FE-E19183197753}"/>
              </a:ext>
            </a:extLst>
          </p:cNvPr>
          <p:cNvCxnSpPr>
            <a:cxnSpLocks/>
          </p:cNvCxnSpPr>
          <p:nvPr/>
        </p:nvCxnSpPr>
        <p:spPr>
          <a:xfrm>
            <a:off x="9171159" y="4015438"/>
            <a:ext cx="2160215" cy="1733585"/>
          </a:xfrm>
          <a:prstGeom prst="straightConnector1">
            <a:avLst/>
          </a:prstGeom>
          <a:ln w="38100">
            <a:solidFill>
              <a:schemeClr val="accent3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EF224E2-0B1F-45AE-894A-F31FF22C7079}"/>
                  </a:ext>
                </a:extLst>
              </p:cNvPr>
              <p:cNvSpPr txBox="1"/>
              <p:nvPr/>
            </p:nvSpPr>
            <p:spPr>
              <a:xfrm>
                <a:off x="10449537" y="4605231"/>
                <a:ext cx="385234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6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BEF224E2-0B1F-45AE-894A-F31FF22C70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49537" y="4605231"/>
                <a:ext cx="385234" cy="55399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0F8514-0C0E-4A56-8A89-1ECA639716C9}"/>
                  </a:ext>
                </a:extLst>
              </p:cNvPr>
              <p:cNvSpPr txBox="1"/>
              <p:nvPr/>
            </p:nvSpPr>
            <p:spPr>
              <a:xfrm>
                <a:off x="11088496" y="5762278"/>
                <a:ext cx="646011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+1</m:t>
                      </m:r>
                    </m:oMath>
                  </m:oMathPara>
                </a14:m>
                <a:endParaRPr lang="zh-CN" altLang="en-US" sz="16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950F8514-0C0E-4A56-8A89-1ECA639716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8496" y="5762278"/>
                <a:ext cx="646011" cy="492443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445E4F-06CC-4608-B7B0-2BF8ED5B8879}"/>
                  </a:ext>
                </a:extLst>
              </p:cNvPr>
              <p:cNvSpPr txBox="1"/>
              <p:nvPr/>
            </p:nvSpPr>
            <p:spPr>
              <a:xfrm>
                <a:off x="9877885" y="5691711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E7445E4F-06CC-4608-B7B0-2BF8ED5B88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7885" y="5691711"/>
                <a:ext cx="582147" cy="553998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35E1FD8-098D-464F-AFB0-8EA9525E3A9E}"/>
                  </a:ext>
                </a:extLst>
              </p:cNvPr>
              <p:cNvSpPr txBox="1"/>
              <p:nvPr/>
            </p:nvSpPr>
            <p:spPr>
              <a:xfrm>
                <a:off x="8395513" y="5691711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A35E1FD8-098D-464F-AFB0-8EA9525E3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95513" y="5691711"/>
                <a:ext cx="582147" cy="553998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A27A5E-0093-4ED5-9EC1-4A7AABD284DB}"/>
                  </a:ext>
                </a:extLst>
              </p:cNvPr>
              <p:cNvSpPr txBox="1"/>
              <p:nvPr/>
            </p:nvSpPr>
            <p:spPr>
              <a:xfrm>
                <a:off x="6967850" y="5634057"/>
                <a:ext cx="582147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02A27A5E-0093-4ED5-9EC1-4A7AABD284D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67850" y="5634057"/>
                <a:ext cx="582147" cy="553998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10D7EC-17AB-455C-9D22-D2E8E4873A64}"/>
                  </a:ext>
                </a:extLst>
              </p:cNvPr>
              <p:cNvSpPr txBox="1"/>
              <p:nvPr/>
            </p:nvSpPr>
            <p:spPr>
              <a:xfrm>
                <a:off x="7012429" y="4569269"/>
                <a:ext cx="656782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3" name="文本框 22">
                <a:extLst>
                  <a:ext uri="{FF2B5EF4-FFF2-40B4-BE49-F238E27FC236}">
                    <a16:creationId xmlns:a16="http://schemas.microsoft.com/office/drawing/2014/main" id="{5F10D7EC-17AB-455C-9D22-D2E8E4873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12429" y="4569269"/>
                <a:ext cx="656782" cy="553998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C668D2-F89F-485A-BDDA-5AD7AB3ABB74}"/>
                  </a:ext>
                </a:extLst>
              </p:cNvPr>
              <p:cNvSpPr txBox="1"/>
              <p:nvPr/>
            </p:nvSpPr>
            <p:spPr>
              <a:xfrm>
                <a:off x="8080697" y="4550659"/>
                <a:ext cx="66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FC668D2-F89F-485A-BDDA-5AD7AB3ABB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80697" y="4550659"/>
                <a:ext cx="667490" cy="553998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45D1FA6-5A46-478D-8741-F617B2F41165}"/>
                  </a:ext>
                </a:extLst>
              </p:cNvPr>
              <p:cNvSpPr txBox="1"/>
              <p:nvPr/>
            </p:nvSpPr>
            <p:spPr>
              <a:xfrm>
                <a:off x="8989957" y="4566819"/>
                <a:ext cx="667490" cy="55399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𝑤</m:t>
                          </m:r>
                        </m:e>
                        <m:sub>
                          <m:r>
                            <a:rPr lang="en-US" altLang="zh-CN" sz="3600" b="0" i="1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945D1FA6-5A46-478D-8741-F617B2F411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957" y="4566819"/>
                <a:ext cx="667490" cy="553998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6" name="Picture 11">
            <a:extLst>
              <a:ext uri="{FF2B5EF4-FFF2-40B4-BE49-F238E27FC236}">
                <a16:creationId xmlns:a16="http://schemas.microsoft.com/office/drawing/2014/main" id="{88F3F32E-AD55-4F90-AB1A-2845AB90F478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472" y="1658389"/>
            <a:ext cx="2855326" cy="10383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E7F12A9E-CB75-4313-B27D-35E8FF95783D}"/>
                  </a:ext>
                </a:extLst>
              </p:cNvPr>
              <p:cNvSpPr txBox="1"/>
              <p:nvPr/>
            </p:nvSpPr>
            <p:spPr>
              <a:xfrm>
                <a:off x="1580472" y="3718513"/>
                <a:ext cx="2883033" cy="8867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36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  <m:r>
                      <a:rPr lang="en-US" sz="3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r>
                  <a:rPr lang="en-US" sz="3600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36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𝑧</m:t>
                        </m:r>
                      </m:num>
                      <m:den>
                        <m:r>
                          <a:rPr lang="en-US" sz="36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sz="36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sz="3600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30" name="TextBox 4">
                <a:extLst>
                  <a:ext uri="{FF2B5EF4-FFF2-40B4-BE49-F238E27FC236}">
                    <a16:creationId xmlns:a16="http://schemas.microsoft.com/office/drawing/2014/main" id="{E7F12A9E-CB75-4313-B27D-35E8FF95783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80472" y="3718513"/>
                <a:ext cx="2883033" cy="886718"/>
              </a:xfrm>
              <a:prstGeom prst="rect">
                <a:avLst/>
              </a:prstGeom>
              <a:blipFill>
                <a:blip r:embed="rId17"/>
                <a:stretch>
                  <a:fillRect l="-4386" r="-1754" b="-11268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0663B48B-0E93-6C42-BFE5-4C2B93A1C7A0}"/>
              </a:ext>
            </a:extLst>
          </p:cNvPr>
          <p:cNvSpPr txBox="1"/>
          <p:nvPr/>
        </p:nvSpPr>
        <p:spPr>
          <a:xfrm>
            <a:off x="695325" y="5159229"/>
            <a:ext cx="513593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How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can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we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efficiently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get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derivative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for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deep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neural</a:t>
            </a:r>
            <a:r>
              <a:rPr lang="zh-CN" altLang="en-US" sz="2800" b="1" dirty="0">
                <a:solidFill>
                  <a:srgbClr val="FF0000"/>
                </a:solidFill>
              </a:rPr>
              <a:t> </a:t>
            </a:r>
            <a:r>
              <a:rPr lang="en-US" altLang="zh-CN" sz="2800" b="1" dirty="0">
                <a:solidFill>
                  <a:srgbClr val="FF0000"/>
                </a:solidFill>
              </a:rPr>
              <a:t>network?</a:t>
            </a:r>
            <a:endParaRPr lang="en-CN" sz="28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70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30" grpId="0"/>
      <p:bldP spid="3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0C9739-1F20-40E0-AC3B-4C35DBD56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Computation Graphs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DFAE36-4B32-4976-8CCC-61652E45949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4"/>
                <a:ext cx="5090189" cy="5508232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:r>
                  <a:rPr lang="en-US" altLang="zh-CN" b="1" dirty="0"/>
                  <a:t>Computation graph</a:t>
                </a:r>
                <a:r>
                  <a:rPr lang="en-US" altLang="zh-CN" dirty="0"/>
                  <a:t>: the process of computing a mathematical expression 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buNone/>
                </a:pPr>
                <a:r>
                  <a:rPr lang="en-US" altLang="zh-CN" dirty="0"/>
                  <a:t>Make each of the component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+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 operations explicit</a:t>
                </a:r>
              </a:p>
              <a:p>
                <a:pPr marL="0" indent="0">
                  <a:buNone/>
                </a:pPr>
                <a:r>
                  <a:rPr lang="en-US" altLang="zh-CN" dirty="0"/>
                  <a:t>Add names 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lang="en-US" altLang="zh-CN" dirty="0"/>
                  <a:t> and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) for the intermediate outputs loss:</a:t>
                </a:r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altLang="zh-CN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BDFAE36-4B32-4976-8CCC-61652E45949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4"/>
                <a:ext cx="5090189" cy="5508232"/>
              </a:xfrm>
              <a:blipFill>
                <a:blip r:embed="rId2"/>
                <a:stretch>
                  <a:fillRect l="-2515" t="-12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D8EFEE1-3FE5-4284-AA39-C8C11E480F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51</a:t>
            </a:fld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037F9AA-5FC3-4EA5-94FD-7266B0AF7819}"/>
              </a:ext>
            </a:extLst>
          </p:cNvPr>
          <p:cNvSpPr txBox="1"/>
          <p:nvPr/>
        </p:nvSpPr>
        <p:spPr>
          <a:xfrm>
            <a:off x="5832675" y="5522274"/>
            <a:ext cx="595806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sz="2800" b="1" dirty="0"/>
              <a:t>F</a:t>
            </a:r>
            <a:r>
              <a:rPr lang="en-US" altLang="zh-CN" sz="2800" b="1" i="0" u="none" strike="noStrike" baseline="0" dirty="0"/>
              <a:t>orward pass</a:t>
            </a:r>
            <a:r>
              <a:rPr lang="en-US" altLang="zh-CN" sz="2800" b="0" i="0" u="none" strike="noStrike" baseline="0" dirty="0"/>
              <a:t> of the comp. graph</a:t>
            </a:r>
            <a:endParaRPr lang="zh-CN" altLang="en-US" sz="2800" dirty="0"/>
          </a:p>
        </p:txBody>
      </p:sp>
      <p:sp>
        <p:nvSpPr>
          <p:cNvPr id="11" name="Oval 20">
            <a:extLst>
              <a:ext uri="{FF2B5EF4-FFF2-40B4-BE49-F238E27FC236}">
                <a16:creationId xmlns:a16="http://schemas.microsoft.com/office/drawing/2014/main" id="{C7D6BE05-2EAB-4D49-BD60-9563D780ADD4}"/>
              </a:ext>
            </a:extLst>
          </p:cNvPr>
          <p:cNvSpPr/>
          <p:nvPr/>
        </p:nvSpPr>
        <p:spPr bwMode="auto">
          <a:xfrm>
            <a:off x="5772995" y="1771333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2B3286D-6F53-49ED-B7B6-A388CC3B2CD6}"/>
                  </a:ext>
                </a:extLst>
              </p:cNvPr>
              <p:cNvSpPr txBox="1"/>
              <p:nvPr/>
            </p:nvSpPr>
            <p:spPr>
              <a:xfrm>
                <a:off x="5800090" y="1727494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12B3286D-6F53-49ED-B7B6-A388CC3B2C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90" y="1727494"/>
                <a:ext cx="4354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val 20">
            <a:extLst>
              <a:ext uri="{FF2B5EF4-FFF2-40B4-BE49-F238E27FC236}">
                <a16:creationId xmlns:a16="http://schemas.microsoft.com/office/drawing/2014/main" id="{DDEE033D-F2FB-4C66-9106-FC6A2C2E072F}"/>
              </a:ext>
            </a:extLst>
          </p:cNvPr>
          <p:cNvSpPr/>
          <p:nvPr/>
        </p:nvSpPr>
        <p:spPr bwMode="auto">
          <a:xfrm>
            <a:off x="5814066" y="3292308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07EDF71-1545-4D4A-A289-3D272249C7B9}"/>
                  </a:ext>
                </a:extLst>
              </p:cNvPr>
              <p:cNvSpPr txBox="1"/>
              <p:nvPr/>
            </p:nvSpPr>
            <p:spPr>
              <a:xfrm>
                <a:off x="5841161" y="3248469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207EDF71-1545-4D4A-A289-3D272249C7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61" y="3248469"/>
                <a:ext cx="4354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Oval 20">
            <a:extLst>
              <a:ext uri="{FF2B5EF4-FFF2-40B4-BE49-F238E27FC236}">
                <a16:creationId xmlns:a16="http://schemas.microsoft.com/office/drawing/2014/main" id="{196F7D8F-8B9B-4D5B-A03A-9D02540AFF4F}"/>
              </a:ext>
            </a:extLst>
          </p:cNvPr>
          <p:cNvSpPr/>
          <p:nvPr/>
        </p:nvSpPr>
        <p:spPr bwMode="auto">
          <a:xfrm>
            <a:off x="5851190" y="4857122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F8B6E1-BEA2-4CA2-8D71-134CC074C920}"/>
                  </a:ext>
                </a:extLst>
              </p:cNvPr>
              <p:cNvSpPr txBox="1"/>
              <p:nvPr/>
            </p:nvSpPr>
            <p:spPr>
              <a:xfrm>
                <a:off x="5878285" y="4813283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12F8B6E1-BEA2-4CA2-8D71-134CC074C92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85" y="4813283"/>
                <a:ext cx="4354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D9534648-83C7-481B-857E-B7BB41FB19CA}"/>
              </a:ext>
            </a:extLst>
          </p:cNvPr>
          <p:cNvSpPr/>
          <p:nvPr/>
        </p:nvSpPr>
        <p:spPr>
          <a:xfrm>
            <a:off x="7077388" y="3229094"/>
            <a:ext cx="1318707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65D2E9-B37E-45AC-857D-0A2533EB443C}"/>
                  </a:ext>
                </a:extLst>
              </p:cNvPr>
              <p:cNvSpPr txBox="1"/>
              <p:nvPr/>
            </p:nvSpPr>
            <p:spPr>
              <a:xfrm>
                <a:off x="7161483" y="3281195"/>
                <a:ext cx="1234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9465D2E9-B37E-45AC-857D-0A2533EB44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83" y="3281195"/>
                <a:ext cx="12346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椭圆 20">
            <a:extLst>
              <a:ext uri="{FF2B5EF4-FFF2-40B4-BE49-F238E27FC236}">
                <a16:creationId xmlns:a16="http://schemas.microsoft.com/office/drawing/2014/main" id="{B0B3F696-DF03-454C-BAA8-ABC42BF4DBD2}"/>
              </a:ext>
            </a:extLst>
          </p:cNvPr>
          <p:cNvSpPr/>
          <p:nvPr/>
        </p:nvSpPr>
        <p:spPr>
          <a:xfrm>
            <a:off x="8796355" y="2212712"/>
            <a:ext cx="1484126" cy="69872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9C333F-B302-4027-BAA7-C418138D54BD}"/>
                  </a:ext>
                </a:extLst>
              </p:cNvPr>
              <p:cNvSpPr txBox="1"/>
              <p:nvPr/>
            </p:nvSpPr>
            <p:spPr>
              <a:xfrm>
                <a:off x="8720364" y="2296204"/>
                <a:ext cx="15933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279C333F-B302-4027-BAA7-C418138D54B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364" y="2296204"/>
                <a:ext cx="15933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椭圆 22">
            <a:extLst>
              <a:ext uri="{FF2B5EF4-FFF2-40B4-BE49-F238E27FC236}">
                <a16:creationId xmlns:a16="http://schemas.microsoft.com/office/drawing/2014/main" id="{F7C11F7F-C985-4C26-AD82-A43F409AC0EC}"/>
              </a:ext>
            </a:extLst>
          </p:cNvPr>
          <p:cNvSpPr/>
          <p:nvPr/>
        </p:nvSpPr>
        <p:spPr>
          <a:xfrm>
            <a:off x="10448596" y="3330412"/>
            <a:ext cx="1419556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4BD7B0-C840-43B8-B65E-61A6300DB226}"/>
                  </a:ext>
                </a:extLst>
              </p:cNvPr>
              <p:cNvSpPr txBox="1"/>
              <p:nvPr/>
            </p:nvSpPr>
            <p:spPr>
              <a:xfrm>
                <a:off x="10462782" y="3366292"/>
                <a:ext cx="15119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534BD7B0-C840-43B8-B65E-61A6300DB2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782" y="3366292"/>
                <a:ext cx="15119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1F558B7D-CB9B-430A-BDC7-C767DDA3997A}"/>
              </a:ext>
            </a:extLst>
          </p:cNvPr>
          <p:cNvCxnSpPr>
            <a:cxnSpLocks/>
            <a:stCxn id="11" idx="6"/>
            <a:endCxn id="21" idx="1"/>
          </p:cNvCxnSpPr>
          <p:nvPr/>
        </p:nvCxnSpPr>
        <p:spPr>
          <a:xfrm>
            <a:off x="6262616" y="2011024"/>
            <a:ext cx="2751084" cy="304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1408A626-C589-4621-A7D2-BD1A68033B4A}"/>
              </a:ext>
            </a:extLst>
          </p:cNvPr>
          <p:cNvCxnSpPr>
            <a:cxnSpLocks/>
            <a:stCxn id="19" idx="7"/>
            <a:endCxn id="21" idx="3"/>
          </p:cNvCxnSpPr>
          <p:nvPr/>
        </p:nvCxnSpPr>
        <p:spPr>
          <a:xfrm flipV="1">
            <a:off x="8202975" y="2809113"/>
            <a:ext cx="810725" cy="507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0B1992E6-4856-4207-816F-CDBAAE58E885}"/>
              </a:ext>
            </a:extLst>
          </p:cNvPr>
          <p:cNvCxnSpPr>
            <a:cxnSpLocks/>
            <a:stCxn id="15" idx="6"/>
            <a:endCxn id="19" idx="2"/>
          </p:cNvCxnSpPr>
          <p:nvPr/>
        </p:nvCxnSpPr>
        <p:spPr>
          <a:xfrm flipV="1">
            <a:off x="6303687" y="3527230"/>
            <a:ext cx="773701" cy="4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C69A294E-E93E-4788-8DA4-A41F13E46594}"/>
              </a:ext>
            </a:extLst>
          </p:cNvPr>
          <p:cNvCxnSpPr>
            <a:cxnSpLocks/>
            <a:stCxn id="17" idx="6"/>
            <a:endCxn id="23" idx="3"/>
          </p:cNvCxnSpPr>
          <p:nvPr/>
        </p:nvCxnSpPr>
        <p:spPr>
          <a:xfrm flipV="1">
            <a:off x="6340811" y="3839362"/>
            <a:ext cx="4315674" cy="1257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>
            <a:extLst>
              <a:ext uri="{FF2B5EF4-FFF2-40B4-BE49-F238E27FC236}">
                <a16:creationId xmlns:a16="http://schemas.microsoft.com/office/drawing/2014/main" id="{412FAFB0-A0C7-4828-AC8D-318D6F2346B5}"/>
              </a:ext>
            </a:extLst>
          </p:cNvPr>
          <p:cNvCxnSpPr>
            <a:cxnSpLocks/>
            <a:stCxn id="21" idx="5"/>
            <a:endCxn id="23" idx="1"/>
          </p:cNvCxnSpPr>
          <p:nvPr/>
        </p:nvCxnSpPr>
        <p:spPr>
          <a:xfrm>
            <a:off x="10063136" y="2809113"/>
            <a:ext cx="593349" cy="608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E31D761-6540-4EFB-96C8-E6D72260121F}"/>
                  </a:ext>
                </a:extLst>
              </p:cNvPr>
              <p:cNvSpPr txBox="1"/>
              <p:nvPr/>
            </p:nvSpPr>
            <p:spPr>
              <a:xfrm rot="498804">
                <a:off x="6917518" y="1645708"/>
                <a:ext cx="9873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5" name="文本框 84">
                <a:extLst>
                  <a:ext uri="{FF2B5EF4-FFF2-40B4-BE49-F238E27FC236}">
                    <a16:creationId xmlns:a16="http://schemas.microsoft.com/office/drawing/2014/main" id="{BE31D761-6540-4EFB-96C8-E6D7226012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498804">
                <a:off x="6917518" y="1645708"/>
                <a:ext cx="98738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0FAFBC40-C8C7-4FC2-8712-B60204E6F58A}"/>
                  </a:ext>
                </a:extLst>
              </p:cNvPr>
              <p:cNvSpPr txBox="1"/>
              <p:nvPr/>
            </p:nvSpPr>
            <p:spPr>
              <a:xfrm>
                <a:off x="6189292" y="3039409"/>
                <a:ext cx="9753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0FAFBC40-C8C7-4FC2-8712-B60204E6F5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89292" y="3039409"/>
                <a:ext cx="9753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3E750D9-170D-44E7-8991-B8A6B5BA4C26}"/>
                  </a:ext>
                </a:extLst>
              </p:cNvPr>
              <p:cNvSpPr txBox="1"/>
              <p:nvPr/>
            </p:nvSpPr>
            <p:spPr>
              <a:xfrm rot="20661121">
                <a:off x="6506566" y="4432641"/>
                <a:ext cx="12224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89" name="文本框 88">
                <a:extLst>
                  <a:ext uri="{FF2B5EF4-FFF2-40B4-BE49-F238E27FC236}">
                    <a16:creationId xmlns:a16="http://schemas.microsoft.com/office/drawing/2014/main" id="{F3E750D9-170D-44E7-8991-B8A6B5BA4C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661121">
                <a:off x="6506566" y="4432641"/>
                <a:ext cx="122245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83F0C5E3-70F2-426F-8A94-7E691D41ABD9}"/>
                  </a:ext>
                </a:extLst>
              </p:cNvPr>
              <p:cNvSpPr txBox="1"/>
              <p:nvPr/>
            </p:nvSpPr>
            <p:spPr>
              <a:xfrm rot="19724505">
                <a:off x="7965643" y="2733873"/>
                <a:ext cx="9980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0" name="文本框 89">
                <a:extLst>
                  <a:ext uri="{FF2B5EF4-FFF2-40B4-BE49-F238E27FC236}">
                    <a16:creationId xmlns:a16="http://schemas.microsoft.com/office/drawing/2014/main" id="{83F0C5E3-70F2-426F-8A94-7E691D41ABD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24505">
                <a:off x="7965643" y="2733873"/>
                <a:ext cx="99803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DF4166BC-9561-4FD3-9D60-7FD0C21B7744}"/>
                  </a:ext>
                </a:extLst>
              </p:cNvPr>
              <p:cNvSpPr txBox="1"/>
              <p:nvPr/>
            </p:nvSpPr>
            <p:spPr>
              <a:xfrm rot="2907631">
                <a:off x="10103273" y="2766117"/>
                <a:ext cx="964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7" name="文本框 96">
                <a:extLst>
                  <a:ext uri="{FF2B5EF4-FFF2-40B4-BE49-F238E27FC236}">
                    <a16:creationId xmlns:a16="http://schemas.microsoft.com/office/drawing/2014/main" id="{DF4166BC-9561-4FD3-9D60-7FD0C21B77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907631">
                <a:off x="10103273" y="2766117"/>
                <a:ext cx="96404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775BA6F-2426-47CC-A8C2-443AEA40CA7A}"/>
                  </a:ext>
                </a:extLst>
              </p:cNvPr>
              <p:cNvSpPr txBox="1"/>
              <p:nvPr/>
            </p:nvSpPr>
            <p:spPr>
              <a:xfrm>
                <a:off x="10540903" y="3976113"/>
                <a:ext cx="1442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00" name="文本框 99">
                <a:extLst>
                  <a:ext uri="{FF2B5EF4-FFF2-40B4-BE49-F238E27FC236}">
                    <a16:creationId xmlns:a16="http://schemas.microsoft.com/office/drawing/2014/main" id="{5775BA6F-2426-47CC-A8C2-443AEA40CA7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40903" y="3976113"/>
                <a:ext cx="144283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80162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4" grpId="0"/>
      <p:bldP spid="15" grpId="0" animBg="1"/>
      <p:bldP spid="16" grpId="0"/>
      <p:bldP spid="17" grpId="0" animBg="1"/>
      <p:bldP spid="18" grpId="0"/>
      <p:bldP spid="19" grpId="0" animBg="1"/>
      <p:bldP spid="20" grpId="0"/>
      <p:bldP spid="21" grpId="0" animBg="1"/>
      <p:bldP spid="22" grpId="0"/>
      <p:bldP spid="23" grpId="0" animBg="1"/>
      <p:bldP spid="24" grpId="0"/>
      <p:bldP spid="85" grpId="0"/>
      <p:bldP spid="86" grpId="0"/>
      <p:bldP spid="89" grpId="0"/>
      <p:bldP spid="90" grpId="0"/>
      <p:bldP spid="97" grpId="0"/>
      <p:bldP spid="10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057321-67B2-4DFE-8062-C9CE358AC0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 computation graphs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EC2450D-483F-4C0F-8501-5FC08B5875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096CF558-462A-4F49-99AF-10F50C3AA6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177" y="2030018"/>
            <a:ext cx="10416623" cy="3884389"/>
          </a:xfrm>
        </p:spPr>
        <p:txBody>
          <a:bodyPr>
            <a:noAutofit/>
          </a:bodyPr>
          <a:lstStyle/>
          <a:p>
            <a:r>
              <a:rPr lang="en-US" dirty="0"/>
              <a:t>For training, we need the derivative of the loss with respect to each weight in every layer of the network </a:t>
            </a:r>
          </a:p>
          <a:p>
            <a:pPr lvl="1"/>
            <a:r>
              <a:rPr lang="en-US" sz="2200" dirty="0"/>
              <a:t>But the loss is computed only at the very end of the network! </a:t>
            </a:r>
          </a:p>
          <a:p>
            <a:r>
              <a:rPr lang="en-US" b="1" dirty="0"/>
              <a:t>Backpropagation</a:t>
            </a:r>
            <a:r>
              <a:rPr lang="en-US" sz="2400" b="1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en-US" sz="2400" dirty="0">
                <a:solidFill>
                  <a:schemeClr val="bg1">
                    <a:lumMod val="65000"/>
                  </a:schemeClr>
                </a:solidFill>
              </a:rPr>
              <a:t>(Rumelhart, Hinton, Williams, 1986)</a:t>
            </a:r>
          </a:p>
          <a:p>
            <a:pPr lvl="1"/>
            <a:r>
              <a:rPr lang="en-US" sz="2200" b="1" dirty="0"/>
              <a:t>Backprop</a:t>
            </a:r>
            <a:r>
              <a:rPr lang="en-US" sz="2200" dirty="0"/>
              <a:t> is a special case of </a:t>
            </a:r>
            <a:r>
              <a:rPr lang="en-US" sz="2200" b="1" dirty="0"/>
              <a:t>backward differentiation</a:t>
            </a:r>
            <a:r>
              <a:rPr lang="en-US" altLang="zh-CN" sz="2200" b="1" dirty="0"/>
              <a:t>,</a:t>
            </a:r>
            <a:r>
              <a:rPr lang="zh-CN" altLang="en-US" sz="2200" b="1" dirty="0"/>
              <a:t> </a:t>
            </a:r>
            <a:r>
              <a:rPr lang="en-US" altLang="zh-CN" sz="2600" dirty="0"/>
              <a:t>w</a:t>
            </a:r>
            <a:r>
              <a:rPr lang="en-US" sz="2600" dirty="0"/>
              <a:t>hich relies on computation graphs. </a:t>
            </a:r>
          </a:p>
        </p:txBody>
      </p:sp>
    </p:spTree>
    <p:extLst>
      <p:ext uri="{BB962C8B-B14F-4D97-AF65-F5344CB8AC3E}">
        <p14:creationId xmlns:p14="http://schemas.microsoft.com/office/powerpoint/2010/main" val="39339362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E8D3A5-39B8-41F2-84AB-E4F6AF7CA7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Backward differentiation via chain rule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2A7599-B077-4AE2-8778-417709ADE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53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554D255-4F5B-4F85-91BC-D5F32B0B050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53987" y="1347262"/>
                <a:ext cx="6279075" cy="4505072"/>
              </a:xfrm>
            </p:spPr>
            <p:txBody>
              <a:bodyPr>
                <a:noAutofit/>
              </a:bodyPr>
              <a:lstStyle/>
              <a:p>
                <a:r>
                  <a:rPr lang="en-US" b="1" dirty="0">
                    <a:solidFill>
                      <a:schemeClr val="tx1"/>
                    </a:solidFill>
                  </a:rPr>
                  <a:t>Backward pass</a:t>
                </a:r>
                <a:r>
                  <a:rPr lang="en-US" dirty="0">
                    <a:solidFill>
                      <a:schemeClr val="tx1"/>
                    </a:solidFill>
                  </a:rPr>
                  <a:t>: used to compute the derivatives for updating weights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+2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</m:d>
                    </m:oMath>
                  </m:oMathPara>
                </a14:m>
                <a:endParaRPr lang="en-US" altLang="zh-CN" b="0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=2×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𝑏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en-US" altLang="zh-CN" dirty="0"/>
              </a:p>
              <a:p>
                <a:pPr marL="0" indent="0">
                  <a:spcBef>
                    <a:spcPts val="600"/>
                  </a:spcBef>
                  <a:spcAft>
                    <a:spcPts val="6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en-US" dirty="0">
                  <a:solidFill>
                    <a:schemeClr val="tx1"/>
                  </a:solidFill>
                </a:endParaRPr>
              </a:p>
              <a:p>
                <a:r>
                  <a:rPr lang="en-US" altLang="zh-CN" dirty="0"/>
                  <a:t>We want the derivatives</a:t>
                </a:r>
              </a:p>
              <a:p>
                <a:pPr marL="0" indent="0" algn="ctr">
                  <a:buNone/>
                </a:pP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C554D255-4F5B-4F85-91BC-D5F32B0B050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53987" y="1347262"/>
                <a:ext cx="6279075" cy="4505072"/>
              </a:xfrm>
              <a:blipFill>
                <a:blip r:embed="rId2"/>
                <a:stretch>
                  <a:fillRect l="-1748" t="-13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293267-5901-4306-9EC9-B94270BE305E}"/>
                  </a:ext>
                </a:extLst>
              </p:cNvPr>
              <p:cNvSpPr txBox="1"/>
              <p:nvPr/>
            </p:nvSpPr>
            <p:spPr>
              <a:xfrm>
                <a:off x="6833062" y="1347262"/>
                <a:ext cx="5035090" cy="524887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i="0" u="none" strike="noStrike" baseline="0" dirty="0"/>
                  <a:t>Backward</a:t>
                </a:r>
                <a:r>
                  <a:rPr lang="en-US" altLang="zh-CN" sz="2800" b="1" i="0" u="none" strike="noStrike" dirty="0"/>
                  <a:t> </a:t>
                </a:r>
                <a:r>
                  <a:rPr lang="en-US" altLang="zh-CN" sz="2800" b="1" i="0" u="none" strike="noStrike" baseline="0" dirty="0"/>
                  <a:t>differentiation: </a:t>
                </a:r>
                <a:r>
                  <a:rPr lang="en-US" altLang="zh-CN" sz="2800" b="0" i="0" u="none" strike="noStrike" baseline="0" dirty="0"/>
                  <a:t>makes use of the </a:t>
                </a:r>
                <a:r>
                  <a:rPr lang="en-US" altLang="zh-CN" sz="2800" b="1" i="0" u="none" strike="noStrike" baseline="0" dirty="0">
                    <a:solidFill>
                      <a:srgbClr val="00B050"/>
                    </a:solidFill>
                  </a:rPr>
                  <a:t>chain rule</a:t>
                </a:r>
                <a:r>
                  <a:rPr lang="en-US" altLang="zh-CN" sz="2800" b="0" i="0" u="none" strike="noStrike" baseline="0" dirty="0"/>
                  <a:t> in calculus</a:t>
                </a:r>
                <a:r>
                  <a:rPr lang="en-US" altLang="zh-CN" sz="2800" dirty="0"/>
                  <a:t>.</a:t>
                </a:r>
                <a:r>
                  <a:rPr lang="zh-CN" altLang="en-US" sz="2800" dirty="0"/>
                  <a:t> </a:t>
                </a:r>
                <a:r>
                  <a:rPr lang="en-US" altLang="zh-CN" sz="2800" dirty="0"/>
                  <a:t>Given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))</m:t>
                    </m:r>
                  </m:oMath>
                </a14:m>
                <a:r>
                  <a:rPr lang="en-US" altLang="zh-CN" sz="2800" dirty="0"/>
                  <a:t>, the derivative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𝑑𝑥</m:t>
                        </m:r>
                      </m:den>
                    </m:f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is 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en-US" altLang="zh-CN" sz="2800" dirty="0"/>
              </a:p>
              <a:p>
                <a:r>
                  <a:rPr lang="en-US" altLang="zh-CN" sz="2800" dirty="0"/>
                  <a:t>For more than two functions,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𝑓</m:t>
                    </m:r>
                    <m:d>
                      <m:d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𝑣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𝑤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)))</m:t>
                    </m:r>
                  </m:oMath>
                </a14:m>
                <a:r>
                  <a:rPr lang="en-US" altLang="zh-CN" sz="2800" dirty="0"/>
                  <a:t>, the derivative of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800" dirty="0"/>
                  <a:t> </a:t>
                </a:r>
                <a:r>
                  <a:rPr lang="en-US" altLang="zh-CN" sz="2800" dirty="0"/>
                  <a:t>is</a:t>
                </a:r>
              </a:p>
              <a:p>
                <a:pPr>
                  <a:spcBef>
                    <a:spcPts val="1200"/>
                  </a:spcBef>
                  <a:spcAft>
                    <a:spcPts val="12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𝑑𝑓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𝑑𝑢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𝑑𝑣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den>
                      </m:f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𝑑𝑤</m:t>
                          </m:r>
                        </m:num>
                        <m:den>
                          <m: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  <m:t>𝑑𝑥</m:t>
                          </m:r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D0293267-5901-4306-9EC9-B94270BE305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833062" y="1347262"/>
                <a:ext cx="5035090" cy="5248873"/>
              </a:xfrm>
              <a:prstGeom prst="rect">
                <a:avLst/>
              </a:prstGeom>
              <a:blipFill>
                <a:blip r:embed="rId3"/>
                <a:stretch>
                  <a:fillRect l="-2542" t="-11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91354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D4E7E-8BA7-47D5-A0DF-5FCFA72E34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Backward differentiation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CCA0B-5AE9-48EE-A594-4D625F955BE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04797" y="936624"/>
                <a:ext cx="11878734" cy="1888953"/>
              </a:xfrm>
            </p:spPr>
            <p:txBody>
              <a:bodyPr lIns="90000">
                <a:noAutofit/>
              </a:bodyPr>
              <a:lstStyle/>
              <a:p>
                <a:r>
                  <a:rPr lang="en-US" altLang="zh-CN" dirty="0"/>
                  <a:t>Pass gradients back from the final node to all the nodes in the graph.</a:t>
                </a:r>
              </a:p>
              <a:p>
                <a:r>
                  <a:rPr lang="en-US" altLang="zh-CN" dirty="0"/>
                  <a:t>To calculate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𝑑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</m:oMath>
                </a14:m>
                <a:r>
                  <a:rPr lang="en-US" altLang="zh-CN" dirty="0"/>
                  <a:t> we have the following path from the comp. graph</a:t>
                </a:r>
              </a:p>
              <a:p>
                <a:endParaRPr lang="en-US" altLang="zh-CN" dirty="0"/>
              </a:p>
              <a:p>
                <a:endParaRPr lang="en-US" altLang="zh-CN" sz="4800" dirty="0"/>
              </a:p>
              <a:p>
                <a:endParaRPr lang="en-US" altLang="zh-CN" dirty="0"/>
              </a:p>
              <a:p>
                <a:r>
                  <a:rPr lang="en-US" altLang="zh-CN" dirty="0"/>
                  <a:t>Each node (e.g., 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𝑒</m:t>
                    </m:r>
                  </m:oMath>
                </a14:m>
                <a:r>
                  <a:rPr lang="en-US" altLang="zh-CN" dirty="0"/>
                  <a:t>) takes an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upstream gradient</a:t>
                </a:r>
                <a:r>
                  <a:rPr lang="en-US" altLang="zh-CN" dirty="0"/>
                  <a:t>, multiplies it by the </a:t>
                </a:r>
                <a:r>
                  <a:rPr lang="en-US" altLang="zh-CN" dirty="0">
                    <a:solidFill>
                      <a:srgbClr val="00B050"/>
                    </a:solidFill>
                  </a:rPr>
                  <a:t>local gradient</a:t>
                </a:r>
                <a:r>
                  <a:rPr lang="en-US" altLang="zh-CN" dirty="0"/>
                  <a:t> (the gradient of its output with respect to its input), and uses the chain rule to compute a downstream gradient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79ACCA0B-5AE9-48EE-A594-4D625F955BE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04797" y="936624"/>
                <a:ext cx="11878734" cy="1888953"/>
              </a:xfrm>
              <a:blipFill>
                <a:blip r:embed="rId2"/>
                <a:stretch>
                  <a:fillRect l="-924" t="-3548" r="-1026" b="-215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34D8A33-CEA9-49C7-B915-3A3C1EFF5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98C08CDC-B81D-41F6-9FE6-73EF18EDEA98}"/>
              </a:ext>
            </a:extLst>
          </p:cNvPr>
          <p:cNvSpPr/>
          <p:nvPr/>
        </p:nvSpPr>
        <p:spPr>
          <a:xfrm>
            <a:off x="685419" y="2752717"/>
            <a:ext cx="1318707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CFF33D3-5DE0-49B1-9C79-E120B36A0A09}"/>
                  </a:ext>
                </a:extLst>
              </p:cNvPr>
              <p:cNvSpPr txBox="1"/>
              <p:nvPr/>
            </p:nvSpPr>
            <p:spPr>
              <a:xfrm>
                <a:off x="690267" y="2809924"/>
                <a:ext cx="1234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5" name="文本框 24">
                <a:extLst>
                  <a:ext uri="{FF2B5EF4-FFF2-40B4-BE49-F238E27FC236}">
                    <a16:creationId xmlns:a16="http://schemas.microsoft.com/office/drawing/2014/main" id="{3CFF33D3-5DE0-49B1-9C79-E120B36A0A0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0267" y="2809924"/>
                <a:ext cx="1234612" cy="461665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6" name="椭圆 25">
            <a:extLst>
              <a:ext uri="{FF2B5EF4-FFF2-40B4-BE49-F238E27FC236}">
                <a16:creationId xmlns:a16="http://schemas.microsoft.com/office/drawing/2014/main" id="{CC42E84E-5077-4EBD-8E25-68ABAC0421D0}"/>
              </a:ext>
            </a:extLst>
          </p:cNvPr>
          <p:cNvSpPr/>
          <p:nvPr/>
        </p:nvSpPr>
        <p:spPr>
          <a:xfrm>
            <a:off x="5560424" y="2697779"/>
            <a:ext cx="1484126" cy="69872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53E573C-5F71-4C94-AA1C-55E031B54436}"/>
                  </a:ext>
                </a:extLst>
              </p:cNvPr>
              <p:cNvSpPr txBox="1"/>
              <p:nvPr/>
            </p:nvSpPr>
            <p:spPr>
              <a:xfrm>
                <a:off x="5560424" y="2816309"/>
                <a:ext cx="15933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953E573C-5F71-4C94-AA1C-55E031B5443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60424" y="2816309"/>
                <a:ext cx="1593367" cy="46166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椭圆 27">
            <a:extLst>
              <a:ext uri="{FF2B5EF4-FFF2-40B4-BE49-F238E27FC236}">
                <a16:creationId xmlns:a16="http://schemas.microsoft.com/office/drawing/2014/main" id="{E1A8BC7B-8A48-4E17-B593-1B5481380121}"/>
              </a:ext>
            </a:extLst>
          </p:cNvPr>
          <p:cNvSpPr/>
          <p:nvPr/>
        </p:nvSpPr>
        <p:spPr>
          <a:xfrm>
            <a:off x="10192845" y="2752717"/>
            <a:ext cx="1419556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701B727-8489-4EEF-BF82-5E0BAFEA3985}"/>
                  </a:ext>
                </a:extLst>
              </p:cNvPr>
              <p:cNvSpPr txBox="1"/>
              <p:nvPr/>
            </p:nvSpPr>
            <p:spPr>
              <a:xfrm>
                <a:off x="10351339" y="2785697"/>
                <a:ext cx="11025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9701B727-8489-4EEF-BF82-5E0BAFEA39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1339" y="2785697"/>
                <a:ext cx="1102568" cy="46166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DE458970-B4E4-498B-80D5-C37EEC237D04}"/>
              </a:ext>
            </a:extLst>
          </p:cNvPr>
          <p:cNvCxnSpPr>
            <a:cxnSpLocks/>
            <a:stCxn id="24" idx="6"/>
            <a:endCxn id="26" idx="2"/>
          </p:cNvCxnSpPr>
          <p:nvPr/>
        </p:nvCxnSpPr>
        <p:spPr>
          <a:xfrm flipV="1">
            <a:off x="2004126" y="3047143"/>
            <a:ext cx="3556298" cy="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DDE55263-CA8B-47F6-B73F-E1A16609701A}"/>
              </a:ext>
            </a:extLst>
          </p:cNvPr>
          <p:cNvCxnSpPr>
            <a:cxnSpLocks/>
            <a:stCxn id="26" idx="6"/>
            <a:endCxn id="28" idx="2"/>
          </p:cNvCxnSpPr>
          <p:nvPr/>
        </p:nvCxnSpPr>
        <p:spPr>
          <a:xfrm>
            <a:off x="7044550" y="3047143"/>
            <a:ext cx="3148295" cy="3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E03A036-6A71-40B4-B24F-4565300368E2}"/>
                  </a:ext>
                </a:extLst>
              </p:cNvPr>
              <p:cNvSpPr txBox="1"/>
              <p:nvPr/>
            </p:nvSpPr>
            <p:spPr>
              <a:xfrm>
                <a:off x="3507065" y="2587228"/>
                <a:ext cx="3320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BE03A036-6A71-40B4-B24F-4565300368E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7065" y="2587228"/>
                <a:ext cx="332014" cy="430887"/>
              </a:xfrm>
              <a:prstGeom prst="rect">
                <a:avLst/>
              </a:prstGeom>
              <a:blipFill>
                <a:blip r:embed="rId6"/>
                <a:stretch>
                  <a:fillRect l="-22222" r="-18519" b="-8571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9B7013-D6B9-41F0-872C-76E5E0E1B6AB}"/>
                  </a:ext>
                </a:extLst>
              </p:cNvPr>
              <p:cNvSpPr txBox="1"/>
              <p:nvPr/>
            </p:nvSpPr>
            <p:spPr>
              <a:xfrm>
                <a:off x="8450002" y="2612773"/>
                <a:ext cx="2980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849B7013-D6B9-41F0-872C-76E5E0E1B6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0002" y="2612773"/>
                <a:ext cx="298030" cy="430887"/>
              </a:xfrm>
              <a:prstGeom prst="rect">
                <a:avLst/>
              </a:prstGeom>
              <a:blipFill>
                <a:blip r:embed="rId7"/>
                <a:stretch>
                  <a:fillRect l="-12500" r="-8333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F1E6830A-B4EF-4DCD-89DC-3DB78C0B40C3}"/>
              </a:ext>
            </a:extLst>
          </p:cNvPr>
          <p:cNvCxnSpPr>
            <a:stCxn id="28" idx="3"/>
            <a:endCxn id="26" idx="5"/>
          </p:cNvCxnSpPr>
          <p:nvPr/>
        </p:nvCxnSpPr>
        <p:spPr>
          <a:xfrm rot="5400000">
            <a:off x="8597714" y="1491159"/>
            <a:ext cx="32513" cy="3573529"/>
          </a:xfrm>
          <a:prstGeom prst="curvedConnector3">
            <a:avLst>
              <a:gd name="adj1" fmla="val 11178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连接符: 曲线 52">
            <a:extLst>
              <a:ext uri="{FF2B5EF4-FFF2-40B4-BE49-F238E27FC236}">
                <a16:creationId xmlns:a16="http://schemas.microsoft.com/office/drawing/2014/main" id="{2451C28D-6377-4A0B-B147-F7DB8503E5A2}"/>
              </a:ext>
            </a:extLst>
          </p:cNvPr>
          <p:cNvCxnSpPr>
            <a:cxnSpLocks/>
            <a:stCxn id="26" idx="3"/>
            <a:endCxn id="24" idx="5"/>
          </p:cNvCxnSpPr>
          <p:nvPr/>
        </p:nvCxnSpPr>
        <p:spPr>
          <a:xfrm rot="5400000" flipH="1">
            <a:off x="3778131" y="1294543"/>
            <a:ext cx="32513" cy="3966763"/>
          </a:xfrm>
          <a:prstGeom prst="curvedConnector3">
            <a:avLst>
              <a:gd name="adj1" fmla="val -1017827"/>
            </a:avLst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C25399A0-C71D-425F-A247-D28B98E885BF}"/>
                  </a:ext>
                </a:extLst>
              </p:cNvPr>
              <p:cNvSpPr txBox="1"/>
              <p:nvPr/>
            </p:nvSpPr>
            <p:spPr>
              <a:xfrm>
                <a:off x="10647264" y="3712769"/>
                <a:ext cx="510717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3" name="文本框 62">
                <a:extLst>
                  <a:ext uri="{FF2B5EF4-FFF2-40B4-BE49-F238E27FC236}">
                    <a16:creationId xmlns:a16="http://schemas.microsoft.com/office/drawing/2014/main" id="{C25399A0-C71D-425F-A247-D28B98E885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47264" y="3712769"/>
                <a:ext cx="510717" cy="819263"/>
              </a:xfrm>
              <a:prstGeom prst="rect">
                <a:avLst/>
              </a:prstGeom>
              <a:blipFill>
                <a:blip r:embed="rId8"/>
                <a:stretch>
                  <a:fillRect l="-12195" r="-12195" b="-1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8ACCA6B-8753-4FFE-BEB5-945F64AFC826}"/>
                  </a:ext>
                </a:extLst>
              </p:cNvPr>
              <p:cNvSpPr txBox="1"/>
              <p:nvPr/>
            </p:nvSpPr>
            <p:spPr>
              <a:xfrm>
                <a:off x="6047128" y="3712769"/>
                <a:ext cx="532390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4" name="文本框 63">
                <a:extLst>
                  <a:ext uri="{FF2B5EF4-FFF2-40B4-BE49-F238E27FC236}">
                    <a16:creationId xmlns:a16="http://schemas.microsoft.com/office/drawing/2014/main" id="{98ACCA6B-8753-4FFE-BEB5-945F64AFC8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47128" y="3712769"/>
                <a:ext cx="532390" cy="819263"/>
              </a:xfrm>
              <a:prstGeom prst="rect">
                <a:avLst/>
              </a:prstGeom>
              <a:blipFill>
                <a:blip r:embed="rId9"/>
                <a:stretch>
                  <a:fillRect l="-14286" r="-11905" b="-1384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30C383-5D98-4715-ABFB-EDF554EF37C4}"/>
                  </a:ext>
                </a:extLst>
              </p:cNvPr>
              <p:cNvSpPr txBox="1"/>
              <p:nvPr/>
            </p:nvSpPr>
            <p:spPr>
              <a:xfrm>
                <a:off x="2754968" y="3695455"/>
                <a:ext cx="2078838" cy="8192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2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</m:oMath>
                  </m:oMathPara>
                </a14:m>
                <a:endParaRPr lang="zh-CN" altLang="en-US" sz="2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3F30C383-5D98-4715-ABFB-EDF554EF37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4968" y="3695455"/>
                <a:ext cx="2078838" cy="819263"/>
              </a:xfrm>
              <a:prstGeom prst="rect">
                <a:avLst/>
              </a:prstGeom>
              <a:blipFill>
                <a:blip r:embed="rId10"/>
                <a:stretch>
                  <a:fillRect l="-2424" r="-2424" b="-1363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本框 65">
            <a:extLst>
              <a:ext uri="{FF2B5EF4-FFF2-40B4-BE49-F238E27FC236}">
                <a16:creationId xmlns:a16="http://schemas.microsoft.com/office/drawing/2014/main" id="{1C030B05-C506-48C2-8F85-C920874BEBA3}"/>
              </a:ext>
            </a:extLst>
          </p:cNvPr>
          <p:cNvSpPr txBox="1"/>
          <p:nvPr/>
        </p:nvSpPr>
        <p:spPr>
          <a:xfrm>
            <a:off x="2096663" y="4530299"/>
            <a:ext cx="35557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Downstream gradient</a:t>
            </a:r>
            <a:endParaRPr lang="zh-CN" altLang="en-US" sz="2400" b="1" dirty="0"/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771A762-AD80-47CB-A0E4-8E35ECF67746}"/>
              </a:ext>
            </a:extLst>
          </p:cNvPr>
          <p:cNvSpPr txBox="1"/>
          <p:nvPr/>
        </p:nvSpPr>
        <p:spPr>
          <a:xfrm>
            <a:off x="5765213" y="4522943"/>
            <a:ext cx="23871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Local gradient</a:t>
            </a:r>
            <a:endParaRPr lang="zh-CN" altLang="en-US" sz="2400" b="1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F8CED680-4C1F-430A-9691-45CA62A96856}"/>
              </a:ext>
            </a:extLst>
          </p:cNvPr>
          <p:cNvSpPr txBox="1"/>
          <p:nvPr/>
        </p:nvSpPr>
        <p:spPr>
          <a:xfrm>
            <a:off x="8748032" y="4501726"/>
            <a:ext cx="30828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Upstream gradient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505191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/>
      <p:bldP spid="64" grpId="0"/>
      <p:bldP spid="65" grpId="0"/>
      <p:bldP spid="66" grpId="0"/>
      <p:bldP spid="67" grpId="0"/>
      <p:bldP spid="6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DCFAAF-E2AF-4E42-B2BC-835B6AD33D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Backward differentiation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55A78E-76E5-4DD1-8FDE-3A2E1AFCA46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17525" y="1108433"/>
                <a:ext cx="5959475" cy="5749567"/>
              </a:xfrm>
            </p:spPr>
            <p:txBody>
              <a:bodyPr>
                <a:noAutofit/>
              </a:bodyPr>
              <a:lstStyle/>
              <a:p>
                <a:r>
                  <a:rPr lang="en-US" altLang="zh-CN" dirty="0"/>
                  <a:t>We want  </a:t>
                </a:r>
                <a:r>
                  <a:rPr lang="en-US" altLang="zh-CN" i="1" dirty="0">
                    <a:latin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𝑏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,   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𝑐</m:t>
                        </m:r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</m:t>
                      </m:r>
                    </m:oMath>
                  </m:oMathPara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r>
                  <a:rPr lang="en-US" altLang="zh-CN" dirty="0"/>
                  <a:t>Five intermediate derivatives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𝑐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 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,  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i="1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  </m:t>
                      </m:r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0355A78E-76E5-4DD1-8FDE-3A2E1AFCA46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17525" y="1108433"/>
                <a:ext cx="5959475" cy="5749567"/>
              </a:xfrm>
              <a:blipFill>
                <a:blip r:embed="rId3"/>
                <a:stretch>
                  <a:fillRect l="-18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0AAAED-246D-4470-8782-12B5A9D86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9" name="Oval 20">
            <a:extLst>
              <a:ext uri="{FF2B5EF4-FFF2-40B4-BE49-F238E27FC236}">
                <a16:creationId xmlns:a16="http://schemas.microsoft.com/office/drawing/2014/main" id="{31F3EEF8-8689-489E-9DC6-CEAB374768CD}"/>
              </a:ext>
            </a:extLst>
          </p:cNvPr>
          <p:cNvSpPr/>
          <p:nvPr/>
        </p:nvSpPr>
        <p:spPr bwMode="auto">
          <a:xfrm>
            <a:off x="5772995" y="1771333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9006D0-363A-4D0B-A30B-BC585D9694A5}"/>
                  </a:ext>
                </a:extLst>
              </p:cNvPr>
              <p:cNvSpPr txBox="1"/>
              <p:nvPr/>
            </p:nvSpPr>
            <p:spPr>
              <a:xfrm>
                <a:off x="5800090" y="1727494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089006D0-363A-4D0B-A30B-BC585D9694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00090" y="1727494"/>
                <a:ext cx="4354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Oval 20">
            <a:extLst>
              <a:ext uri="{FF2B5EF4-FFF2-40B4-BE49-F238E27FC236}">
                <a16:creationId xmlns:a16="http://schemas.microsoft.com/office/drawing/2014/main" id="{6DAEE351-111B-44D9-8292-B1981C4EDA70}"/>
              </a:ext>
            </a:extLst>
          </p:cNvPr>
          <p:cNvSpPr/>
          <p:nvPr/>
        </p:nvSpPr>
        <p:spPr bwMode="auto">
          <a:xfrm>
            <a:off x="5814066" y="3292308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C96478-0852-474F-8CDC-6B42435FC873}"/>
                  </a:ext>
                </a:extLst>
              </p:cNvPr>
              <p:cNvSpPr txBox="1"/>
              <p:nvPr/>
            </p:nvSpPr>
            <p:spPr>
              <a:xfrm>
                <a:off x="5841161" y="3248469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5AC96478-0852-474F-8CDC-6B42435FC8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41161" y="3248469"/>
                <a:ext cx="4354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Oval 20">
            <a:extLst>
              <a:ext uri="{FF2B5EF4-FFF2-40B4-BE49-F238E27FC236}">
                <a16:creationId xmlns:a16="http://schemas.microsoft.com/office/drawing/2014/main" id="{49833B96-867D-4C23-8057-C09FB2191EA0}"/>
              </a:ext>
            </a:extLst>
          </p:cNvPr>
          <p:cNvSpPr/>
          <p:nvPr/>
        </p:nvSpPr>
        <p:spPr bwMode="auto">
          <a:xfrm>
            <a:off x="5851190" y="4857122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870052-8AC5-4F1D-8BC3-614704D4B812}"/>
                  </a:ext>
                </a:extLst>
              </p:cNvPr>
              <p:cNvSpPr txBox="1"/>
              <p:nvPr/>
            </p:nvSpPr>
            <p:spPr>
              <a:xfrm>
                <a:off x="5878285" y="4813283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85870052-8AC5-4F1D-8BC3-614704D4B8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8285" y="4813283"/>
                <a:ext cx="435429" cy="52322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椭圆 14">
            <a:extLst>
              <a:ext uri="{FF2B5EF4-FFF2-40B4-BE49-F238E27FC236}">
                <a16:creationId xmlns:a16="http://schemas.microsoft.com/office/drawing/2014/main" id="{24C804CE-29AB-4EC3-B2FE-47CBD249A0AA}"/>
              </a:ext>
            </a:extLst>
          </p:cNvPr>
          <p:cNvSpPr/>
          <p:nvPr/>
        </p:nvSpPr>
        <p:spPr>
          <a:xfrm>
            <a:off x="7077388" y="3229094"/>
            <a:ext cx="1318707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D514F5-5C2D-4453-8FB1-3A545CAE83E7}"/>
                  </a:ext>
                </a:extLst>
              </p:cNvPr>
              <p:cNvSpPr txBox="1"/>
              <p:nvPr/>
            </p:nvSpPr>
            <p:spPr>
              <a:xfrm>
                <a:off x="7161483" y="3281195"/>
                <a:ext cx="1234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3AD514F5-5C2D-4453-8FB1-3A545CAE83E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1483" y="3281195"/>
                <a:ext cx="1234612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椭圆 16">
            <a:extLst>
              <a:ext uri="{FF2B5EF4-FFF2-40B4-BE49-F238E27FC236}">
                <a16:creationId xmlns:a16="http://schemas.microsoft.com/office/drawing/2014/main" id="{759B8A64-81CD-44E3-BF3C-D4FCBBCF96B6}"/>
              </a:ext>
            </a:extLst>
          </p:cNvPr>
          <p:cNvSpPr/>
          <p:nvPr/>
        </p:nvSpPr>
        <p:spPr>
          <a:xfrm>
            <a:off x="8796355" y="2212712"/>
            <a:ext cx="1484126" cy="69872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7DEDAA-FDAD-4ECA-88FA-9066218D113F}"/>
                  </a:ext>
                </a:extLst>
              </p:cNvPr>
              <p:cNvSpPr txBox="1"/>
              <p:nvPr/>
            </p:nvSpPr>
            <p:spPr>
              <a:xfrm>
                <a:off x="8720364" y="2296204"/>
                <a:ext cx="15933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8" name="文本框 17">
                <a:extLst>
                  <a:ext uri="{FF2B5EF4-FFF2-40B4-BE49-F238E27FC236}">
                    <a16:creationId xmlns:a16="http://schemas.microsoft.com/office/drawing/2014/main" id="{C87DEDAA-FDAD-4ECA-88FA-9066218D11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20364" y="2296204"/>
                <a:ext cx="1593367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椭圆 18">
            <a:extLst>
              <a:ext uri="{FF2B5EF4-FFF2-40B4-BE49-F238E27FC236}">
                <a16:creationId xmlns:a16="http://schemas.microsoft.com/office/drawing/2014/main" id="{B17DB746-3DD1-4EEE-B28C-49F27E66F5DC}"/>
              </a:ext>
            </a:extLst>
          </p:cNvPr>
          <p:cNvSpPr/>
          <p:nvPr/>
        </p:nvSpPr>
        <p:spPr>
          <a:xfrm>
            <a:off x="10448596" y="3330412"/>
            <a:ext cx="1419556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DC330D2-5AB4-4C9C-8456-B92A91179117}"/>
                  </a:ext>
                </a:extLst>
              </p:cNvPr>
              <p:cNvSpPr txBox="1"/>
              <p:nvPr/>
            </p:nvSpPr>
            <p:spPr>
              <a:xfrm>
                <a:off x="10462782" y="3366292"/>
                <a:ext cx="15119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id="{CDC330D2-5AB4-4C9C-8456-B92A9117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782" y="3366292"/>
                <a:ext cx="1511968" cy="461665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1" name="直接箭头连接符 20">
            <a:extLst>
              <a:ext uri="{FF2B5EF4-FFF2-40B4-BE49-F238E27FC236}">
                <a16:creationId xmlns:a16="http://schemas.microsoft.com/office/drawing/2014/main" id="{A316CFB2-FDB5-4278-BC67-10E5A215301E}"/>
              </a:ext>
            </a:extLst>
          </p:cNvPr>
          <p:cNvCxnSpPr>
            <a:cxnSpLocks/>
            <a:stCxn id="9" idx="6"/>
            <a:endCxn id="17" idx="1"/>
          </p:cNvCxnSpPr>
          <p:nvPr/>
        </p:nvCxnSpPr>
        <p:spPr>
          <a:xfrm>
            <a:off x="6262616" y="2011024"/>
            <a:ext cx="2751084" cy="3040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C8F9D2A6-D684-4F5E-97D8-9A4F2B6D9F69}"/>
              </a:ext>
            </a:extLst>
          </p:cNvPr>
          <p:cNvCxnSpPr>
            <a:cxnSpLocks/>
            <a:stCxn id="15" idx="7"/>
            <a:endCxn id="17" idx="3"/>
          </p:cNvCxnSpPr>
          <p:nvPr/>
        </p:nvCxnSpPr>
        <p:spPr>
          <a:xfrm flipV="1">
            <a:off x="8202975" y="2809113"/>
            <a:ext cx="810725" cy="50730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2EFB6D37-60FA-44D6-815D-0EAD1F72C8A7}"/>
              </a:ext>
            </a:extLst>
          </p:cNvPr>
          <p:cNvCxnSpPr>
            <a:cxnSpLocks/>
            <a:stCxn id="11" idx="6"/>
            <a:endCxn id="15" idx="2"/>
          </p:cNvCxnSpPr>
          <p:nvPr/>
        </p:nvCxnSpPr>
        <p:spPr>
          <a:xfrm flipV="1">
            <a:off x="6303687" y="3527230"/>
            <a:ext cx="773701" cy="476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63803051-1D68-4217-AEB9-83F5E55EF628}"/>
              </a:ext>
            </a:extLst>
          </p:cNvPr>
          <p:cNvCxnSpPr>
            <a:cxnSpLocks/>
            <a:stCxn id="13" idx="6"/>
            <a:endCxn id="19" idx="3"/>
          </p:cNvCxnSpPr>
          <p:nvPr/>
        </p:nvCxnSpPr>
        <p:spPr>
          <a:xfrm flipV="1">
            <a:off x="6340811" y="3839362"/>
            <a:ext cx="4315674" cy="125745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38459FBB-EC33-42F6-AED4-D9F59783297F}"/>
              </a:ext>
            </a:extLst>
          </p:cNvPr>
          <p:cNvCxnSpPr>
            <a:cxnSpLocks/>
            <a:stCxn id="17" idx="5"/>
            <a:endCxn id="19" idx="1"/>
          </p:cNvCxnSpPr>
          <p:nvPr/>
        </p:nvCxnSpPr>
        <p:spPr>
          <a:xfrm>
            <a:off x="10063136" y="2809113"/>
            <a:ext cx="593349" cy="60862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557483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F98132-5CA4-4E7E-BC5D-66C4438A97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Backward differentiation on comp. graph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B0872B-2742-4636-AE4E-D72954BB9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8" name="Oval 20">
            <a:extLst>
              <a:ext uri="{FF2B5EF4-FFF2-40B4-BE49-F238E27FC236}">
                <a16:creationId xmlns:a16="http://schemas.microsoft.com/office/drawing/2014/main" id="{1AFEC163-79FD-4C57-B97D-5E862E6616EE}"/>
              </a:ext>
            </a:extLst>
          </p:cNvPr>
          <p:cNvSpPr/>
          <p:nvPr/>
        </p:nvSpPr>
        <p:spPr bwMode="auto">
          <a:xfrm>
            <a:off x="773484" y="1465696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E530B7F-C57E-4041-88FE-9C250F9C916F}"/>
                  </a:ext>
                </a:extLst>
              </p:cNvPr>
              <p:cNvSpPr txBox="1"/>
              <p:nvPr/>
            </p:nvSpPr>
            <p:spPr>
              <a:xfrm>
                <a:off x="796751" y="1376757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AE530B7F-C57E-4041-88FE-9C250F9C916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751" y="1376757"/>
                <a:ext cx="435429" cy="52322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20">
            <a:extLst>
              <a:ext uri="{FF2B5EF4-FFF2-40B4-BE49-F238E27FC236}">
                <a16:creationId xmlns:a16="http://schemas.microsoft.com/office/drawing/2014/main" id="{3B4B4CDD-66C9-4CDF-A745-62206E71C1ED}"/>
              </a:ext>
            </a:extLst>
          </p:cNvPr>
          <p:cNvSpPr/>
          <p:nvPr/>
        </p:nvSpPr>
        <p:spPr bwMode="auto">
          <a:xfrm>
            <a:off x="794052" y="3621591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CB8AC57-C783-49AA-B3A0-437DB2FF371A}"/>
                  </a:ext>
                </a:extLst>
              </p:cNvPr>
              <p:cNvSpPr txBox="1"/>
              <p:nvPr/>
            </p:nvSpPr>
            <p:spPr>
              <a:xfrm>
                <a:off x="821147" y="3577752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4CB8AC57-C783-49AA-B3A0-437DB2FF371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1147" y="3577752"/>
                <a:ext cx="435429" cy="52322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Oval 20">
            <a:extLst>
              <a:ext uri="{FF2B5EF4-FFF2-40B4-BE49-F238E27FC236}">
                <a16:creationId xmlns:a16="http://schemas.microsoft.com/office/drawing/2014/main" id="{FE728304-28F2-4614-8EC5-AAEA1F6E7ED8}"/>
              </a:ext>
            </a:extLst>
          </p:cNvPr>
          <p:cNvSpPr/>
          <p:nvPr/>
        </p:nvSpPr>
        <p:spPr bwMode="auto">
          <a:xfrm>
            <a:off x="841652" y="5694485"/>
            <a:ext cx="489621" cy="479381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2800" dirty="0">
              <a:solidFill>
                <a:srgbClr val="009900"/>
              </a:solidFill>
              <a:latin typeface="Tahoma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A0AEF3-E18D-4CE8-BD00-E45711B7DFCC}"/>
                  </a:ext>
                </a:extLst>
              </p:cNvPr>
              <p:cNvSpPr txBox="1"/>
              <p:nvPr/>
            </p:nvSpPr>
            <p:spPr>
              <a:xfrm>
                <a:off x="868747" y="5650646"/>
                <a:ext cx="435429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5BA0AEF3-E18D-4CE8-BD00-E45711B7DFC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8747" y="5650646"/>
                <a:ext cx="435429" cy="52322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椭圆 15">
            <a:extLst>
              <a:ext uri="{FF2B5EF4-FFF2-40B4-BE49-F238E27FC236}">
                <a16:creationId xmlns:a16="http://schemas.microsoft.com/office/drawing/2014/main" id="{54B5D298-1434-48F0-9901-07516C0E931B}"/>
              </a:ext>
            </a:extLst>
          </p:cNvPr>
          <p:cNvSpPr/>
          <p:nvPr/>
        </p:nvSpPr>
        <p:spPr>
          <a:xfrm>
            <a:off x="3901622" y="3556428"/>
            <a:ext cx="1318707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5EA3A3F-DF2E-4816-B191-D3F2BC011FB3}"/>
                  </a:ext>
                </a:extLst>
              </p:cNvPr>
              <p:cNvSpPr txBox="1"/>
              <p:nvPr/>
            </p:nvSpPr>
            <p:spPr>
              <a:xfrm>
                <a:off x="3985717" y="3608529"/>
                <a:ext cx="1234612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=2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45EA3A3F-DF2E-4816-B191-D3F2BC011F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85717" y="3608529"/>
                <a:ext cx="1234612" cy="461665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椭圆 17">
            <a:extLst>
              <a:ext uri="{FF2B5EF4-FFF2-40B4-BE49-F238E27FC236}">
                <a16:creationId xmlns:a16="http://schemas.microsoft.com/office/drawing/2014/main" id="{4149A8C2-51CB-4A38-A18A-B061CEB8D606}"/>
              </a:ext>
            </a:extLst>
          </p:cNvPr>
          <p:cNvSpPr/>
          <p:nvPr/>
        </p:nvSpPr>
        <p:spPr>
          <a:xfrm>
            <a:off x="7117791" y="1655096"/>
            <a:ext cx="1484126" cy="698727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5AC52-EA61-4049-BA83-AB33A280932A}"/>
                  </a:ext>
                </a:extLst>
              </p:cNvPr>
              <p:cNvSpPr txBox="1"/>
              <p:nvPr/>
            </p:nvSpPr>
            <p:spPr>
              <a:xfrm>
                <a:off x="7072224" y="1755995"/>
                <a:ext cx="1593367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𝑑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41D5AC52-EA61-4049-BA83-AB33A280932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224" y="1755995"/>
                <a:ext cx="1593367" cy="461665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椭圆 19">
            <a:extLst>
              <a:ext uri="{FF2B5EF4-FFF2-40B4-BE49-F238E27FC236}">
                <a16:creationId xmlns:a16="http://schemas.microsoft.com/office/drawing/2014/main" id="{A2BE43AD-10BA-4C1C-A242-CCEFE2A1F9E4}"/>
              </a:ext>
            </a:extLst>
          </p:cNvPr>
          <p:cNvSpPr/>
          <p:nvPr/>
        </p:nvSpPr>
        <p:spPr>
          <a:xfrm>
            <a:off x="10448596" y="3330412"/>
            <a:ext cx="1419556" cy="596272"/>
          </a:xfrm>
          <a:prstGeom prst="ellipse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0914FC2-83B5-4C17-90A3-925F44F52D63}"/>
                  </a:ext>
                </a:extLst>
              </p:cNvPr>
              <p:cNvSpPr txBox="1"/>
              <p:nvPr/>
            </p:nvSpPr>
            <p:spPr>
              <a:xfrm>
                <a:off x="10462782" y="3366292"/>
                <a:ext cx="1511968" cy="46166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2400" b="0" i="1" smtClean="0">
                          <a:latin typeface="Cambria Math" panose="02040503050406030204" pitchFamily="18" charset="0"/>
                        </a:rPr>
                        <m:t>𝑐𝑒</m:t>
                      </m:r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id="{20914FC2-83B5-4C17-90A3-925F44F52D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62782" y="3366292"/>
                <a:ext cx="1511968" cy="46166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A8D3E9A9-157B-4471-A0E1-F53624A72B03}"/>
              </a:ext>
            </a:extLst>
          </p:cNvPr>
          <p:cNvCxnSpPr>
            <a:cxnSpLocks/>
            <a:stCxn id="8" idx="6"/>
            <a:endCxn id="18" idx="1"/>
          </p:cNvCxnSpPr>
          <p:nvPr/>
        </p:nvCxnSpPr>
        <p:spPr>
          <a:xfrm>
            <a:off x="1263105" y="1705387"/>
            <a:ext cx="6072031" cy="52035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F5B97495-6F05-4EEA-9D48-6B40B51EE028}"/>
              </a:ext>
            </a:extLst>
          </p:cNvPr>
          <p:cNvCxnSpPr>
            <a:cxnSpLocks/>
            <a:stCxn id="16" idx="7"/>
            <a:endCxn id="18" idx="3"/>
          </p:cNvCxnSpPr>
          <p:nvPr/>
        </p:nvCxnSpPr>
        <p:spPr>
          <a:xfrm flipV="1">
            <a:off x="5027209" y="2251497"/>
            <a:ext cx="2307927" cy="1392253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F5CB8F70-35F4-4493-B0FB-46660A84B5DF}"/>
              </a:ext>
            </a:extLst>
          </p:cNvPr>
          <p:cNvCxnSpPr>
            <a:cxnSpLocks/>
            <a:stCxn id="12" idx="6"/>
            <a:endCxn id="16" idx="2"/>
          </p:cNvCxnSpPr>
          <p:nvPr/>
        </p:nvCxnSpPr>
        <p:spPr>
          <a:xfrm flipV="1">
            <a:off x="1283673" y="3854564"/>
            <a:ext cx="2617949" cy="6718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>
            <a:extLst>
              <a:ext uri="{FF2B5EF4-FFF2-40B4-BE49-F238E27FC236}">
                <a16:creationId xmlns:a16="http://schemas.microsoft.com/office/drawing/2014/main" id="{1C2ED506-8548-4806-B814-76022C61156C}"/>
              </a:ext>
            </a:extLst>
          </p:cNvPr>
          <p:cNvCxnSpPr>
            <a:cxnSpLocks/>
            <a:stCxn id="14" idx="6"/>
            <a:endCxn id="20" idx="3"/>
          </p:cNvCxnSpPr>
          <p:nvPr/>
        </p:nvCxnSpPr>
        <p:spPr>
          <a:xfrm flipV="1">
            <a:off x="1331273" y="3839362"/>
            <a:ext cx="9325212" cy="2094814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4A31B7D2-D9F9-4E09-AE58-0C87EB7006C3}"/>
              </a:ext>
            </a:extLst>
          </p:cNvPr>
          <p:cNvCxnSpPr>
            <a:cxnSpLocks/>
            <a:stCxn id="18" idx="5"/>
            <a:endCxn id="20" idx="1"/>
          </p:cNvCxnSpPr>
          <p:nvPr/>
        </p:nvCxnSpPr>
        <p:spPr>
          <a:xfrm>
            <a:off x="8384572" y="2251497"/>
            <a:ext cx="2271913" cy="1166237"/>
          </a:xfrm>
          <a:prstGeom prst="straightConnector1">
            <a:avLst/>
          </a:prstGeom>
          <a:ln w="381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91D6B2-3277-4D0C-84D5-A1ED2A373B94}"/>
                  </a:ext>
                </a:extLst>
              </p:cNvPr>
              <p:cNvSpPr txBox="1"/>
              <p:nvPr/>
            </p:nvSpPr>
            <p:spPr>
              <a:xfrm>
                <a:off x="3630161" y="1309222"/>
                <a:ext cx="987386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C91D6B2-3277-4D0C-84D5-A1ED2A373B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0161" y="1309222"/>
                <a:ext cx="987386" cy="430887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98D2F2E-DE06-40A2-8142-364E470564D3}"/>
                  </a:ext>
                </a:extLst>
              </p:cNvPr>
              <p:cNvSpPr txBox="1"/>
              <p:nvPr/>
            </p:nvSpPr>
            <p:spPr>
              <a:xfrm>
                <a:off x="2116760" y="3455536"/>
                <a:ext cx="97539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altLang="zh-CN" sz="2800" b="0" i="0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b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8" name="文本框 27">
                <a:extLst>
                  <a:ext uri="{FF2B5EF4-FFF2-40B4-BE49-F238E27FC236}">
                    <a16:creationId xmlns:a16="http://schemas.microsoft.com/office/drawing/2014/main" id="{F98D2F2E-DE06-40A2-8142-364E470564D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16760" y="3455536"/>
                <a:ext cx="975395" cy="430887"/>
              </a:xfrm>
              <a:prstGeom prst="rect">
                <a:avLst/>
              </a:prstGeom>
              <a:blipFill>
                <a:blip r:embed="rId1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375570D-A36D-4E18-8DA5-50A576709B3E}"/>
                  </a:ext>
                </a:extLst>
              </p:cNvPr>
              <p:cNvSpPr txBox="1"/>
              <p:nvPr/>
            </p:nvSpPr>
            <p:spPr>
              <a:xfrm rot="20882009">
                <a:off x="6178528" y="4298755"/>
                <a:ext cx="122245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𝑐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8375570D-A36D-4E18-8DA5-50A576709B3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20882009">
                <a:off x="6178528" y="4298755"/>
                <a:ext cx="1222451" cy="430887"/>
              </a:xfrm>
              <a:prstGeom prst="rect">
                <a:avLst/>
              </a:prstGeom>
              <a:blipFill>
                <a:blip r:embed="rId1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423F2E6-BED8-449C-BADB-EC5A94FA63F7}"/>
                  </a:ext>
                </a:extLst>
              </p:cNvPr>
              <p:cNvSpPr txBox="1"/>
              <p:nvPr/>
            </p:nvSpPr>
            <p:spPr>
              <a:xfrm rot="19724505">
                <a:off x="5651250" y="2482863"/>
                <a:ext cx="998030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0" name="文本框 29">
                <a:extLst>
                  <a:ext uri="{FF2B5EF4-FFF2-40B4-BE49-F238E27FC236}">
                    <a16:creationId xmlns:a16="http://schemas.microsoft.com/office/drawing/2014/main" id="{E423F2E6-BED8-449C-BADB-EC5A94FA63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9724505">
                <a:off x="5651250" y="2482863"/>
                <a:ext cx="998030" cy="430887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495702D-2AEA-4DC7-8E1B-32B4129D5DF1}"/>
                  </a:ext>
                </a:extLst>
              </p:cNvPr>
              <p:cNvSpPr txBox="1"/>
              <p:nvPr/>
            </p:nvSpPr>
            <p:spPr>
              <a:xfrm rot="1887360">
                <a:off x="9435983" y="2538179"/>
                <a:ext cx="964045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6495702D-2AEA-4DC7-8E1B-32B4129D5DF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887360">
                <a:off x="9435983" y="2538179"/>
                <a:ext cx="964045" cy="430887"/>
              </a:xfrm>
              <a:prstGeom prst="rect">
                <a:avLst/>
              </a:prstGeom>
              <a:blipFill>
                <a:blip r:embed="rId1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7C871D0-C272-4439-9B81-50627FDECEA8}"/>
                  </a:ext>
                </a:extLst>
              </p:cNvPr>
              <p:cNvSpPr txBox="1"/>
              <p:nvPr/>
            </p:nvSpPr>
            <p:spPr>
              <a:xfrm>
                <a:off x="10581502" y="2870317"/>
                <a:ext cx="1442831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zh-CN" sz="2800" b="0" i="1" smtClean="0">
                          <a:solidFill>
                            <a:srgbClr val="00B050"/>
                          </a:solidFill>
                          <a:latin typeface="Cambria Math" panose="02040503050406030204" pitchFamily="18" charset="0"/>
                        </a:rPr>
                        <m:t>=−10</m:t>
                      </m:r>
                    </m:oMath>
                  </m:oMathPara>
                </a14:m>
                <a:endParaRPr lang="zh-CN" altLang="en-US" sz="2800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47C871D0-C272-4439-9B81-50627FDECE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02" y="2870317"/>
                <a:ext cx="1442831" cy="430887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2" name="连接符: 曲线 41">
            <a:extLst>
              <a:ext uri="{FF2B5EF4-FFF2-40B4-BE49-F238E27FC236}">
                <a16:creationId xmlns:a16="http://schemas.microsoft.com/office/drawing/2014/main" id="{C9608FBC-2C0F-451E-8E26-07AE91A206BD}"/>
              </a:ext>
            </a:extLst>
          </p:cNvPr>
          <p:cNvCxnSpPr>
            <a:cxnSpLocks/>
            <a:stCxn id="18" idx="2"/>
            <a:endCxn id="8" idx="5"/>
          </p:cNvCxnSpPr>
          <p:nvPr/>
        </p:nvCxnSpPr>
        <p:spPr>
          <a:xfrm rot="10800000">
            <a:off x="1191403" y="1874874"/>
            <a:ext cx="5926389" cy="12958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1929A2D-4186-4555-A5AD-DE8AACE02212}"/>
                  </a:ext>
                </a:extLst>
              </p:cNvPr>
              <p:cNvSpPr txBox="1"/>
              <p:nvPr/>
            </p:nvSpPr>
            <p:spPr>
              <a:xfrm>
                <a:off x="2979322" y="2038198"/>
                <a:ext cx="2386763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41929A2D-4186-4555-A5AD-DE8AACE022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79322" y="2038198"/>
                <a:ext cx="2386763" cy="677621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47" name="连接符: 曲线 46">
            <a:extLst>
              <a:ext uri="{FF2B5EF4-FFF2-40B4-BE49-F238E27FC236}">
                <a16:creationId xmlns:a16="http://schemas.microsoft.com/office/drawing/2014/main" id="{2E69E23F-4298-4557-BD71-2D918D9EF640}"/>
              </a:ext>
            </a:extLst>
          </p:cNvPr>
          <p:cNvCxnSpPr>
            <a:cxnSpLocks/>
            <a:stCxn id="18" idx="3"/>
            <a:endCxn id="17" idx="3"/>
          </p:cNvCxnSpPr>
          <p:nvPr/>
        </p:nvCxnSpPr>
        <p:spPr>
          <a:xfrm rot="5400000">
            <a:off x="5483801" y="1988026"/>
            <a:ext cx="1587865" cy="2114807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17B4869-E280-4CE7-819B-F1DCA4B195CD}"/>
                  </a:ext>
                </a:extLst>
              </p:cNvPr>
              <p:cNvSpPr txBox="1"/>
              <p:nvPr/>
            </p:nvSpPr>
            <p:spPr>
              <a:xfrm>
                <a:off x="1547625" y="4204801"/>
                <a:ext cx="2438092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=−4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217B4869-E280-4CE7-819B-F1DCA4B195C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7625" y="4204801"/>
                <a:ext cx="2438092" cy="677558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52" name="连接符: 曲线 51">
            <a:extLst>
              <a:ext uri="{FF2B5EF4-FFF2-40B4-BE49-F238E27FC236}">
                <a16:creationId xmlns:a16="http://schemas.microsoft.com/office/drawing/2014/main" id="{DFC1DAA9-8B3D-4BD4-AB5B-8A72AE621554}"/>
              </a:ext>
            </a:extLst>
          </p:cNvPr>
          <p:cNvCxnSpPr>
            <a:cxnSpLocks/>
            <a:stCxn id="16" idx="3"/>
            <a:endCxn id="13" idx="2"/>
          </p:cNvCxnSpPr>
          <p:nvPr/>
        </p:nvCxnSpPr>
        <p:spPr>
          <a:xfrm rot="5400000">
            <a:off x="2549005" y="2555235"/>
            <a:ext cx="35594" cy="3055880"/>
          </a:xfrm>
          <a:prstGeom prst="curvedConnector3">
            <a:avLst>
              <a:gd name="adj1" fmla="val 388049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06D3572-EE5E-45CE-B5D4-356767E59462}"/>
                  </a:ext>
                </a:extLst>
              </p:cNvPr>
              <p:cNvSpPr txBox="1"/>
              <p:nvPr/>
            </p:nvSpPr>
            <p:spPr>
              <a:xfrm>
                <a:off x="4202069" y="4138186"/>
                <a:ext cx="962578" cy="67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𝑏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=2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F06D3572-EE5E-45CE-B5D4-356767E5946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02069" y="4138186"/>
                <a:ext cx="962578" cy="67755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718C0E64-E79B-493F-80C7-A34AECD5FA64}"/>
                  </a:ext>
                </a:extLst>
              </p:cNvPr>
              <p:cNvSpPr txBox="1"/>
              <p:nvPr/>
            </p:nvSpPr>
            <p:spPr>
              <a:xfrm>
                <a:off x="6452772" y="3330092"/>
                <a:ext cx="2307927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⋅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7" name="文本框 56">
                <a:extLst>
                  <a:ext uri="{FF2B5EF4-FFF2-40B4-BE49-F238E27FC236}">
                    <a16:creationId xmlns:a16="http://schemas.microsoft.com/office/drawing/2014/main" id="{718C0E64-E79B-493F-80C7-A34AECD5FA6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52772" y="3330092"/>
                <a:ext cx="2307927" cy="677621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6684C53-7997-4EC8-AE02-5FCA9F6C0DEF}"/>
                  </a:ext>
                </a:extLst>
              </p:cNvPr>
              <p:cNvSpPr txBox="1"/>
              <p:nvPr/>
            </p:nvSpPr>
            <p:spPr>
              <a:xfrm>
                <a:off x="7246549" y="2339133"/>
                <a:ext cx="1915694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=1,</m:t>
                      </m:r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𝑑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=1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1" name="文本框 70">
                <a:extLst>
                  <a:ext uri="{FF2B5EF4-FFF2-40B4-BE49-F238E27FC236}">
                    <a16:creationId xmlns:a16="http://schemas.microsoft.com/office/drawing/2014/main" id="{C6684C53-7997-4EC8-AE02-5FCA9F6C0DE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46549" y="2339133"/>
                <a:ext cx="1915694" cy="677621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FC3929A-0A1E-4050-A4AD-13762395E670}"/>
                  </a:ext>
                </a:extLst>
              </p:cNvPr>
              <p:cNvSpPr txBox="1"/>
              <p:nvPr/>
            </p:nvSpPr>
            <p:spPr>
              <a:xfrm>
                <a:off x="9133774" y="1950458"/>
                <a:ext cx="1251733" cy="67762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2" name="文本框 71">
                <a:extLst>
                  <a:ext uri="{FF2B5EF4-FFF2-40B4-BE49-F238E27FC236}">
                    <a16:creationId xmlns:a16="http://schemas.microsoft.com/office/drawing/2014/main" id="{5FC3929A-0A1E-4050-A4AD-13762395E6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33774" y="1950458"/>
                <a:ext cx="1251733" cy="677621"/>
              </a:xfrm>
              <a:prstGeom prst="rect">
                <a:avLst/>
              </a:prstGeom>
              <a:blipFill>
                <a:blip r:embed="rId20"/>
                <a:stretch>
                  <a:fillRect b="-555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ED30A8F-772E-4AF9-8F38-D1A11844FD4F}"/>
                  </a:ext>
                </a:extLst>
              </p:cNvPr>
              <p:cNvSpPr txBox="1"/>
              <p:nvPr/>
            </p:nvSpPr>
            <p:spPr>
              <a:xfrm>
                <a:off x="10581502" y="4080541"/>
                <a:ext cx="1442831" cy="128233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𝑒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=−2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20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sz="20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20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3" name="文本框 72">
                <a:extLst>
                  <a:ext uri="{FF2B5EF4-FFF2-40B4-BE49-F238E27FC236}">
                    <a16:creationId xmlns:a16="http://schemas.microsoft.com/office/drawing/2014/main" id="{5ED30A8F-772E-4AF9-8F38-D1A11844FD4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581502" y="4080541"/>
                <a:ext cx="1442831" cy="1282339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D4F1120-2705-45FA-8396-1292BF27F3F0}"/>
                  </a:ext>
                </a:extLst>
              </p:cNvPr>
              <p:cNvSpPr txBox="1"/>
              <p:nvPr/>
            </p:nvSpPr>
            <p:spPr>
              <a:xfrm>
                <a:off x="4360069" y="5760818"/>
                <a:ext cx="1025566" cy="61908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den>
                      </m:f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=5</m:t>
                      </m:r>
                    </m:oMath>
                  </m:oMathPara>
                </a14:m>
                <a:endParaRPr lang="zh-CN" altLang="en-US" sz="1800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8" name="文本框 77">
                <a:extLst>
                  <a:ext uri="{FF2B5EF4-FFF2-40B4-BE49-F238E27FC236}">
                    <a16:creationId xmlns:a16="http://schemas.microsoft.com/office/drawing/2014/main" id="{1D4F1120-2705-45FA-8396-1292BF27F3F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60069" y="5760818"/>
                <a:ext cx="1025566" cy="61908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96" name="连接符: 曲线 95">
            <a:extLst>
              <a:ext uri="{FF2B5EF4-FFF2-40B4-BE49-F238E27FC236}">
                <a16:creationId xmlns:a16="http://schemas.microsoft.com/office/drawing/2014/main" id="{ACBC37B4-B972-43DC-B94B-3DAF33A0AE20}"/>
              </a:ext>
            </a:extLst>
          </p:cNvPr>
          <p:cNvCxnSpPr>
            <a:cxnSpLocks/>
            <a:stCxn id="20" idx="3"/>
            <a:endCxn id="15" idx="3"/>
          </p:cNvCxnSpPr>
          <p:nvPr/>
        </p:nvCxnSpPr>
        <p:spPr>
          <a:xfrm rot="5400000">
            <a:off x="4943884" y="199655"/>
            <a:ext cx="2072894" cy="9352309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连接符: 曲线 46">
            <a:extLst>
              <a:ext uri="{FF2B5EF4-FFF2-40B4-BE49-F238E27FC236}">
                <a16:creationId xmlns:a16="http://schemas.microsoft.com/office/drawing/2014/main" id="{E1229DDF-347E-6348-967B-29E6EA34AB20}"/>
              </a:ext>
            </a:extLst>
          </p:cNvPr>
          <p:cNvCxnSpPr>
            <a:cxnSpLocks/>
            <a:stCxn id="20" idx="0"/>
          </p:cNvCxnSpPr>
          <p:nvPr/>
        </p:nvCxnSpPr>
        <p:spPr>
          <a:xfrm rot="16200000" flipV="1">
            <a:off x="8984267" y="1156304"/>
            <a:ext cx="1574414" cy="2773801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5204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1" grpId="0"/>
      <p:bldP spid="56" grpId="0"/>
      <p:bldP spid="57" grpId="0"/>
      <p:bldP spid="71" grpId="0"/>
      <p:bldP spid="72" grpId="0"/>
      <p:bldP spid="73" grpId="0"/>
      <p:bldP spid="7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F2FC41-0ECD-4645-ADAC-13F19C78F4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dirty="0"/>
              <a:t>Backward differentiation for NNs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38E5C07-F4C9-4EF7-B089-354212067A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Oval 12">
            <a:extLst>
              <a:ext uri="{FF2B5EF4-FFF2-40B4-BE49-F238E27FC236}">
                <a16:creationId xmlns:a16="http://schemas.microsoft.com/office/drawing/2014/main" id="{22F3A590-2DD2-4E6B-B66D-65717E68253D}"/>
              </a:ext>
            </a:extLst>
          </p:cNvPr>
          <p:cNvSpPr/>
          <p:nvPr/>
        </p:nvSpPr>
        <p:spPr bwMode="auto">
          <a:xfrm>
            <a:off x="3706446" y="3134272"/>
            <a:ext cx="915753" cy="872225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3B9C9C86-ECFE-4D27-9898-A575E7EB14F6}"/>
                  </a:ext>
                </a:extLst>
              </p:cNvPr>
              <p:cNvSpPr/>
              <p:nvPr/>
            </p:nvSpPr>
            <p:spPr bwMode="auto">
              <a:xfrm>
                <a:off x="392585" y="5922802"/>
                <a:ext cx="770499" cy="75054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800" b="0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6" name="Oval 20">
                <a:extLst>
                  <a:ext uri="{FF2B5EF4-FFF2-40B4-BE49-F238E27FC236}">
                    <a16:creationId xmlns:a16="http://schemas.microsoft.com/office/drawing/2014/main" id="{3B9C9C86-ECFE-4D27-9898-A575E7EB14F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92585" y="5922802"/>
                <a:ext cx="770499" cy="750548"/>
              </a:xfrm>
              <a:prstGeom prst="ellipse">
                <a:avLst/>
              </a:prstGeom>
              <a:blipFill>
                <a:blip r:embed="rId3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B658F49D-4FAC-4E02-AE44-412B9EDCBCD3}"/>
                  </a:ext>
                </a:extLst>
              </p:cNvPr>
              <p:cNvSpPr/>
              <p:nvPr/>
            </p:nvSpPr>
            <p:spPr bwMode="auto">
              <a:xfrm>
                <a:off x="3574695" y="5922802"/>
                <a:ext cx="805849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3200" b="0" i="1" dirty="0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</m:oMath>
                  </m:oMathPara>
                </a14:m>
                <a:endParaRPr lang="en-US" sz="32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7" name="Oval 22">
                <a:extLst>
                  <a:ext uri="{FF2B5EF4-FFF2-40B4-BE49-F238E27FC236}">
                    <a16:creationId xmlns:a16="http://schemas.microsoft.com/office/drawing/2014/main" id="{B658F49D-4FAC-4E02-AE44-412B9EDCBCD3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3574695" y="5922802"/>
                <a:ext cx="805849" cy="758868"/>
              </a:xfrm>
              <a:prstGeom prst="ellipse">
                <a:avLst/>
              </a:prstGeom>
              <a:blipFill>
                <a:blip r:embed="rId4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895F02B1-FE13-423C-B6C9-D8497697C98E}"/>
                  </a:ext>
                </a:extLst>
              </p:cNvPr>
              <p:cNvSpPr/>
              <p:nvPr/>
            </p:nvSpPr>
            <p:spPr bwMode="auto">
              <a:xfrm>
                <a:off x="2421003" y="5922803"/>
                <a:ext cx="771256" cy="758868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8" name="Oval 23">
                <a:extLst>
                  <a:ext uri="{FF2B5EF4-FFF2-40B4-BE49-F238E27FC236}">
                    <a16:creationId xmlns:a16="http://schemas.microsoft.com/office/drawing/2014/main" id="{895F02B1-FE13-423C-B6C9-D8497697C98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421003" y="5922803"/>
                <a:ext cx="771256" cy="758868"/>
              </a:xfrm>
              <a:prstGeom prst="ellipse">
                <a:avLst/>
              </a:prstGeom>
              <a:blipFill>
                <a:blip r:embed="rId5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42B8C6BA-D800-4A94-95D9-4BB1BE8E3036}"/>
                  </a:ext>
                </a:extLst>
              </p:cNvPr>
              <p:cNvSpPr/>
              <p:nvPr/>
            </p:nvSpPr>
            <p:spPr bwMode="auto">
              <a:xfrm>
                <a:off x="1417845" y="5922802"/>
                <a:ext cx="726666" cy="750547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n-US" altLang="zh-CN" sz="2800" dirty="0">
                  <a:solidFill>
                    <a:srgbClr val="009900"/>
                  </a:solidFill>
                  <a:latin typeface="Tahoma" charset="0"/>
                </a:endParaRPr>
              </a:p>
            </p:txBody>
          </p:sp>
        </mc:Choice>
        <mc:Fallback xmlns="">
          <p:sp>
            <p:nvSpPr>
              <p:cNvPr id="9" name="Oval 24">
                <a:extLst>
                  <a:ext uri="{FF2B5EF4-FFF2-40B4-BE49-F238E27FC236}">
                    <a16:creationId xmlns:a16="http://schemas.microsoft.com/office/drawing/2014/main" id="{42B8C6BA-D800-4A94-95D9-4BB1BE8E303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17845" y="5922802"/>
                <a:ext cx="726666" cy="750547"/>
              </a:xfrm>
              <a:prstGeom prst="ellipse">
                <a:avLst/>
              </a:prstGeom>
              <a:blipFill>
                <a:blip r:embed="rId6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33">
            <a:extLst>
              <a:ext uri="{FF2B5EF4-FFF2-40B4-BE49-F238E27FC236}">
                <a16:creationId xmlns:a16="http://schemas.microsoft.com/office/drawing/2014/main" id="{993CAED0-13B8-4105-9ABE-F9269A8548A4}"/>
              </a:ext>
            </a:extLst>
          </p:cNvPr>
          <p:cNvSpPr/>
          <p:nvPr/>
        </p:nvSpPr>
        <p:spPr bwMode="auto">
          <a:xfrm>
            <a:off x="4713886" y="5922802"/>
            <a:ext cx="805849" cy="750547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ctr" defTabSz="91435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2000" dirty="0">
                <a:latin typeface="Tahoma" charset="0"/>
              </a:rPr>
              <a:t>+1</a:t>
            </a:r>
          </a:p>
        </p:txBody>
      </p:sp>
      <p:cxnSp>
        <p:nvCxnSpPr>
          <p:cNvPr id="11" name="Straight Arrow Connector 55">
            <a:extLst>
              <a:ext uri="{FF2B5EF4-FFF2-40B4-BE49-F238E27FC236}">
                <a16:creationId xmlns:a16="http://schemas.microsoft.com/office/drawing/2014/main" id="{12C0839C-88BA-4D32-84CB-09F1D3EE7C85}"/>
              </a:ext>
            </a:extLst>
          </p:cNvPr>
          <p:cNvCxnSpPr>
            <a:cxnSpLocks/>
            <a:stCxn id="10" idx="0"/>
            <a:endCxn id="5" idx="4"/>
          </p:cNvCxnSpPr>
          <p:nvPr/>
        </p:nvCxnSpPr>
        <p:spPr bwMode="auto">
          <a:xfrm flipH="1" flipV="1">
            <a:off x="4164323" y="4006497"/>
            <a:ext cx="952488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2" name="Straight Arrow Connector 65">
            <a:extLst>
              <a:ext uri="{FF2B5EF4-FFF2-40B4-BE49-F238E27FC236}">
                <a16:creationId xmlns:a16="http://schemas.microsoft.com/office/drawing/2014/main" id="{30D42D93-C78D-4E85-9C39-36E29AD3D7ED}"/>
              </a:ext>
            </a:extLst>
          </p:cNvPr>
          <p:cNvCxnSpPr>
            <a:cxnSpLocks/>
            <a:stCxn id="8" idx="0"/>
            <a:endCxn id="5" idx="4"/>
          </p:cNvCxnSpPr>
          <p:nvPr/>
        </p:nvCxnSpPr>
        <p:spPr bwMode="auto">
          <a:xfrm flipV="1">
            <a:off x="2806631" y="4006497"/>
            <a:ext cx="1357692" cy="1916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3" name="Straight Arrow Connector 52">
            <a:extLst>
              <a:ext uri="{FF2B5EF4-FFF2-40B4-BE49-F238E27FC236}">
                <a16:creationId xmlns:a16="http://schemas.microsoft.com/office/drawing/2014/main" id="{9AC1A73B-1936-4F72-9A93-EDBFDE00D68A}"/>
              </a:ext>
            </a:extLst>
          </p:cNvPr>
          <p:cNvCxnSpPr>
            <a:cxnSpLocks/>
            <a:stCxn id="7" idx="0"/>
            <a:endCxn id="5" idx="4"/>
          </p:cNvCxnSpPr>
          <p:nvPr/>
        </p:nvCxnSpPr>
        <p:spPr bwMode="auto">
          <a:xfrm flipV="1">
            <a:off x="3977620" y="4006497"/>
            <a:ext cx="186703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Arrow Connector 37">
            <a:extLst>
              <a:ext uri="{FF2B5EF4-FFF2-40B4-BE49-F238E27FC236}">
                <a16:creationId xmlns:a16="http://schemas.microsoft.com/office/drawing/2014/main" id="{6D9A407D-BB07-449A-B8C5-641BBD70E5A7}"/>
              </a:ext>
            </a:extLst>
          </p:cNvPr>
          <p:cNvCxnSpPr>
            <a:cxnSpLocks/>
            <a:stCxn id="6" idx="0"/>
            <a:endCxn id="5" idx="4"/>
          </p:cNvCxnSpPr>
          <p:nvPr/>
        </p:nvCxnSpPr>
        <p:spPr bwMode="auto">
          <a:xfrm flipV="1">
            <a:off x="777835" y="4006497"/>
            <a:ext cx="3386488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5" name="Straight Arrow Connector 38">
            <a:extLst>
              <a:ext uri="{FF2B5EF4-FFF2-40B4-BE49-F238E27FC236}">
                <a16:creationId xmlns:a16="http://schemas.microsoft.com/office/drawing/2014/main" id="{179F524C-600F-400A-9579-AE72DCEE6C4F}"/>
              </a:ext>
            </a:extLst>
          </p:cNvPr>
          <p:cNvCxnSpPr>
            <a:cxnSpLocks/>
            <a:stCxn id="9" idx="0"/>
            <a:endCxn id="5" idx="4"/>
          </p:cNvCxnSpPr>
          <p:nvPr/>
        </p:nvCxnSpPr>
        <p:spPr bwMode="auto">
          <a:xfrm flipV="1">
            <a:off x="1781178" y="4006497"/>
            <a:ext cx="2383145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16" name="Oval 12">
            <a:extLst>
              <a:ext uri="{FF2B5EF4-FFF2-40B4-BE49-F238E27FC236}">
                <a16:creationId xmlns:a16="http://schemas.microsoft.com/office/drawing/2014/main" id="{3CA7A865-F180-479E-8FC7-DA1F5F6C7F59}"/>
              </a:ext>
            </a:extLst>
          </p:cNvPr>
          <p:cNvSpPr/>
          <p:nvPr/>
        </p:nvSpPr>
        <p:spPr bwMode="auto">
          <a:xfrm>
            <a:off x="1051791" y="3134272"/>
            <a:ext cx="915753" cy="872225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55">
            <a:extLst>
              <a:ext uri="{FF2B5EF4-FFF2-40B4-BE49-F238E27FC236}">
                <a16:creationId xmlns:a16="http://schemas.microsoft.com/office/drawing/2014/main" id="{0C305A5A-B957-4D94-A256-48299A28BD51}"/>
              </a:ext>
            </a:extLst>
          </p:cNvPr>
          <p:cNvCxnSpPr>
            <a:cxnSpLocks/>
            <a:stCxn id="10" idx="0"/>
            <a:endCxn id="16" idx="4"/>
          </p:cNvCxnSpPr>
          <p:nvPr/>
        </p:nvCxnSpPr>
        <p:spPr bwMode="auto">
          <a:xfrm flipH="1" flipV="1">
            <a:off x="1509668" y="4006497"/>
            <a:ext cx="3607143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8" name="Straight Arrow Connector 65">
            <a:extLst>
              <a:ext uri="{FF2B5EF4-FFF2-40B4-BE49-F238E27FC236}">
                <a16:creationId xmlns:a16="http://schemas.microsoft.com/office/drawing/2014/main" id="{8412FABD-357D-413B-ACB8-8C2618A9329D}"/>
              </a:ext>
            </a:extLst>
          </p:cNvPr>
          <p:cNvCxnSpPr>
            <a:cxnSpLocks/>
            <a:stCxn id="8" idx="0"/>
            <a:endCxn id="16" idx="4"/>
          </p:cNvCxnSpPr>
          <p:nvPr/>
        </p:nvCxnSpPr>
        <p:spPr bwMode="auto">
          <a:xfrm flipH="1" flipV="1">
            <a:off x="1509668" y="4006497"/>
            <a:ext cx="1296963" cy="191630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9" name="Straight Arrow Connector 52">
            <a:extLst>
              <a:ext uri="{FF2B5EF4-FFF2-40B4-BE49-F238E27FC236}">
                <a16:creationId xmlns:a16="http://schemas.microsoft.com/office/drawing/2014/main" id="{134A999B-2B5D-4A5E-B2C1-0047EA4FBE6D}"/>
              </a:ext>
            </a:extLst>
          </p:cNvPr>
          <p:cNvCxnSpPr>
            <a:cxnSpLocks/>
            <a:stCxn id="7" idx="0"/>
            <a:endCxn id="16" idx="4"/>
          </p:cNvCxnSpPr>
          <p:nvPr/>
        </p:nvCxnSpPr>
        <p:spPr bwMode="auto">
          <a:xfrm flipH="1" flipV="1">
            <a:off x="1509668" y="4006497"/>
            <a:ext cx="2467952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0" name="Straight Arrow Connector 37">
            <a:extLst>
              <a:ext uri="{FF2B5EF4-FFF2-40B4-BE49-F238E27FC236}">
                <a16:creationId xmlns:a16="http://schemas.microsoft.com/office/drawing/2014/main" id="{49F1B3D9-9423-4FA4-8A2F-6A63E804E6C5}"/>
              </a:ext>
            </a:extLst>
          </p:cNvPr>
          <p:cNvCxnSpPr>
            <a:cxnSpLocks/>
            <a:stCxn id="6" idx="0"/>
            <a:endCxn id="16" idx="4"/>
          </p:cNvCxnSpPr>
          <p:nvPr/>
        </p:nvCxnSpPr>
        <p:spPr bwMode="auto">
          <a:xfrm flipV="1">
            <a:off x="777835" y="4006497"/>
            <a:ext cx="731833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Arrow Connector 38">
            <a:extLst>
              <a:ext uri="{FF2B5EF4-FFF2-40B4-BE49-F238E27FC236}">
                <a16:creationId xmlns:a16="http://schemas.microsoft.com/office/drawing/2014/main" id="{BA26B45C-C55D-4CF6-88A0-FC5F22068986}"/>
              </a:ext>
            </a:extLst>
          </p:cNvPr>
          <p:cNvCxnSpPr>
            <a:cxnSpLocks/>
            <a:stCxn id="9" idx="0"/>
            <a:endCxn id="16" idx="4"/>
          </p:cNvCxnSpPr>
          <p:nvPr/>
        </p:nvCxnSpPr>
        <p:spPr bwMode="auto">
          <a:xfrm flipH="1" flipV="1">
            <a:off x="1509668" y="4006497"/>
            <a:ext cx="271510" cy="191630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CC6581-B484-4B0D-9051-8EB6A4918DC0}"/>
                  </a:ext>
                </a:extLst>
              </p:cNvPr>
              <p:cNvSpPr txBox="1"/>
              <p:nvPr/>
            </p:nvSpPr>
            <p:spPr>
              <a:xfrm>
                <a:off x="281292" y="4644614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22" name="文本框 21">
                <a:extLst>
                  <a:ext uri="{FF2B5EF4-FFF2-40B4-BE49-F238E27FC236}">
                    <a16:creationId xmlns:a16="http://schemas.microsoft.com/office/drawing/2014/main" id="{85CC6581-B484-4B0D-9051-8EB6A4918DC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1292" y="4644614"/>
                <a:ext cx="770499" cy="560090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3" name="Oval 12">
            <a:extLst>
              <a:ext uri="{FF2B5EF4-FFF2-40B4-BE49-F238E27FC236}">
                <a16:creationId xmlns:a16="http://schemas.microsoft.com/office/drawing/2014/main" id="{15A07245-4EE9-4030-9293-20EB0EE30AA5}"/>
              </a:ext>
            </a:extLst>
          </p:cNvPr>
          <p:cNvSpPr/>
          <p:nvPr/>
        </p:nvSpPr>
        <p:spPr bwMode="auto">
          <a:xfrm>
            <a:off x="2293266" y="3134865"/>
            <a:ext cx="915753" cy="872225"/>
          </a:xfrm>
          <a:prstGeom prst="ellipse">
            <a:avLst/>
          </a:prstGeom>
          <a:solidFill>
            <a:schemeClr val="accent6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  <a:noAutofit/>
          </a:bodyPr>
          <a:lstStyle/>
          <a:p>
            <a:pPr defTabSz="914355" fontAlgn="base">
              <a:spcBef>
                <a:spcPct val="0"/>
              </a:spcBef>
              <a:spcAft>
                <a:spcPct val="0"/>
              </a:spcAft>
            </a:pP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Straight Arrow Connector 55">
            <a:extLst>
              <a:ext uri="{FF2B5EF4-FFF2-40B4-BE49-F238E27FC236}">
                <a16:creationId xmlns:a16="http://schemas.microsoft.com/office/drawing/2014/main" id="{BCD1B823-9407-4A5A-A7AE-F51AC87DF3FB}"/>
              </a:ext>
            </a:extLst>
          </p:cNvPr>
          <p:cNvCxnSpPr>
            <a:cxnSpLocks/>
            <a:stCxn id="10" idx="0"/>
            <a:endCxn id="23" idx="4"/>
          </p:cNvCxnSpPr>
          <p:nvPr/>
        </p:nvCxnSpPr>
        <p:spPr bwMode="auto">
          <a:xfrm flipH="1" flipV="1">
            <a:off x="2751143" y="4007090"/>
            <a:ext cx="2365668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5" name="Straight Arrow Connector 65">
            <a:extLst>
              <a:ext uri="{FF2B5EF4-FFF2-40B4-BE49-F238E27FC236}">
                <a16:creationId xmlns:a16="http://schemas.microsoft.com/office/drawing/2014/main" id="{98AF67EE-2076-4A7F-8DC6-30586AE0D2E3}"/>
              </a:ext>
            </a:extLst>
          </p:cNvPr>
          <p:cNvCxnSpPr>
            <a:cxnSpLocks/>
            <a:stCxn id="8" idx="0"/>
            <a:endCxn id="23" idx="4"/>
          </p:cNvCxnSpPr>
          <p:nvPr/>
        </p:nvCxnSpPr>
        <p:spPr bwMode="auto">
          <a:xfrm flipH="1" flipV="1">
            <a:off x="2751143" y="4007090"/>
            <a:ext cx="55488" cy="191571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Arrow Connector 52">
            <a:extLst>
              <a:ext uri="{FF2B5EF4-FFF2-40B4-BE49-F238E27FC236}">
                <a16:creationId xmlns:a16="http://schemas.microsoft.com/office/drawing/2014/main" id="{FBD731DD-29BE-4B23-9D9A-4C92203A8067}"/>
              </a:ext>
            </a:extLst>
          </p:cNvPr>
          <p:cNvCxnSpPr>
            <a:cxnSpLocks/>
            <a:stCxn id="7" idx="0"/>
            <a:endCxn id="23" idx="4"/>
          </p:cNvCxnSpPr>
          <p:nvPr/>
        </p:nvCxnSpPr>
        <p:spPr bwMode="auto">
          <a:xfrm flipH="1" flipV="1">
            <a:off x="2751143" y="4007090"/>
            <a:ext cx="1226477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7" name="Straight Arrow Connector 37">
            <a:extLst>
              <a:ext uri="{FF2B5EF4-FFF2-40B4-BE49-F238E27FC236}">
                <a16:creationId xmlns:a16="http://schemas.microsoft.com/office/drawing/2014/main" id="{B1E6882C-008A-4030-8D54-52977C0D928D}"/>
              </a:ext>
            </a:extLst>
          </p:cNvPr>
          <p:cNvCxnSpPr>
            <a:cxnSpLocks/>
            <a:stCxn id="6" idx="0"/>
            <a:endCxn id="23" idx="4"/>
          </p:cNvCxnSpPr>
          <p:nvPr/>
        </p:nvCxnSpPr>
        <p:spPr bwMode="auto">
          <a:xfrm flipV="1">
            <a:off x="777835" y="4007090"/>
            <a:ext cx="1973308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8" name="Straight Arrow Connector 38">
            <a:extLst>
              <a:ext uri="{FF2B5EF4-FFF2-40B4-BE49-F238E27FC236}">
                <a16:creationId xmlns:a16="http://schemas.microsoft.com/office/drawing/2014/main" id="{30CF38E2-09D8-431B-8156-561F5966C1CA}"/>
              </a:ext>
            </a:extLst>
          </p:cNvPr>
          <p:cNvCxnSpPr>
            <a:cxnSpLocks/>
            <a:stCxn id="9" idx="0"/>
            <a:endCxn id="23" idx="4"/>
          </p:cNvCxnSpPr>
          <p:nvPr/>
        </p:nvCxnSpPr>
        <p:spPr bwMode="auto">
          <a:xfrm flipV="1">
            <a:off x="1781178" y="4007090"/>
            <a:ext cx="969965" cy="19157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975A79C5-FC15-4869-A3CA-DBC7D40F7371}"/>
                  </a:ext>
                </a:extLst>
              </p:cNvPr>
              <p:cNvSpPr/>
              <p:nvPr/>
            </p:nvSpPr>
            <p:spPr bwMode="auto">
              <a:xfrm>
                <a:off x="2266160" y="1580878"/>
                <a:ext cx="915753" cy="872225"/>
              </a:xfrm>
              <a:prstGeom prst="ellipse">
                <a:avLst/>
              </a:prstGeom>
              <a:solidFill>
                <a:schemeClr val="accent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55" fontAlgn="base">
                  <a:spcBef>
                    <a:spcPct val="0"/>
                  </a:spcBef>
                  <a:spcAft>
                    <a:spcPct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2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𝜎</m:t>
                      </m:r>
                    </m:oMath>
                  </m:oMathPara>
                </a14:m>
                <a:endParaRPr lang="en-US" sz="32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9" name="Oval 12">
                <a:extLst>
                  <a:ext uri="{FF2B5EF4-FFF2-40B4-BE49-F238E27FC236}">
                    <a16:creationId xmlns:a16="http://schemas.microsoft.com/office/drawing/2014/main" id="{975A79C5-FC15-4869-A3CA-DBC7D40F7371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266160" y="1580878"/>
                <a:ext cx="915753" cy="872225"/>
              </a:xfrm>
              <a:prstGeom prst="ellipse">
                <a:avLst/>
              </a:prstGeom>
              <a:blipFill>
                <a:blip r:embed="rId8"/>
                <a:stretch>
                  <a:fillRect/>
                </a:stretch>
              </a:blip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30" name="Straight Arrow Connector 37">
            <a:extLst>
              <a:ext uri="{FF2B5EF4-FFF2-40B4-BE49-F238E27FC236}">
                <a16:creationId xmlns:a16="http://schemas.microsoft.com/office/drawing/2014/main" id="{0D2611DB-0B05-46B2-B080-FDDC0C45E7BB}"/>
              </a:ext>
            </a:extLst>
          </p:cNvPr>
          <p:cNvCxnSpPr>
            <a:cxnSpLocks/>
            <a:stCxn id="16" idx="0"/>
            <a:endCxn id="29" idx="4"/>
          </p:cNvCxnSpPr>
          <p:nvPr/>
        </p:nvCxnSpPr>
        <p:spPr bwMode="auto">
          <a:xfrm flipV="1">
            <a:off x="1509668" y="2453103"/>
            <a:ext cx="1214369" cy="68116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Arrow Connector 37">
            <a:extLst>
              <a:ext uri="{FF2B5EF4-FFF2-40B4-BE49-F238E27FC236}">
                <a16:creationId xmlns:a16="http://schemas.microsoft.com/office/drawing/2014/main" id="{0C749684-684F-4DE0-8449-5EA04801C921}"/>
              </a:ext>
            </a:extLst>
          </p:cNvPr>
          <p:cNvCxnSpPr>
            <a:cxnSpLocks/>
            <a:stCxn id="23" idx="0"/>
            <a:endCxn id="29" idx="4"/>
          </p:cNvCxnSpPr>
          <p:nvPr/>
        </p:nvCxnSpPr>
        <p:spPr bwMode="auto">
          <a:xfrm flipH="1" flipV="1">
            <a:off x="2724037" y="2453103"/>
            <a:ext cx="27106" cy="68176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2" name="Straight Arrow Connector 37">
            <a:extLst>
              <a:ext uri="{FF2B5EF4-FFF2-40B4-BE49-F238E27FC236}">
                <a16:creationId xmlns:a16="http://schemas.microsoft.com/office/drawing/2014/main" id="{614F3E3B-8C31-4641-B990-13207FF5F0B2}"/>
              </a:ext>
            </a:extLst>
          </p:cNvPr>
          <p:cNvCxnSpPr>
            <a:cxnSpLocks/>
            <a:stCxn id="5" idx="0"/>
            <a:endCxn id="29" idx="4"/>
          </p:cNvCxnSpPr>
          <p:nvPr/>
        </p:nvCxnSpPr>
        <p:spPr bwMode="auto">
          <a:xfrm flipH="1" flipV="1">
            <a:off x="2724037" y="2453103"/>
            <a:ext cx="1440286" cy="681169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/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BF0944C-6F2C-47A2-B374-2200EB846547}"/>
                  </a:ext>
                </a:extLst>
              </p:cNvPr>
              <p:cNvSpPr txBox="1"/>
              <p:nvPr/>
            </p:nvSpPr>
            <p:spPr>
              <a:xfrm>
                <a:off x="4713886" y="4611416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𝟏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3BF0944C-6F2C-47A2-B374-2200EB84654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886" y="4611416"/>
                <a:ext cx="770499" cy="560090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CBE79E5-4DA6-4618-A3D0-4777EB650701}"/>
                  </a:ext>
                </a:extLst>
              </p:cNvPr>
              <p:cNvSpPr txBox="1"/>
              <p:nvPr/>
            </p:nvSpPr>
            <p:spPr>
              <a:xfrm>
                <a:off x="1221942" y="2377334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4" name="文本框 33">
                <a:extLst>
                  <a:ext uri="{FF2B5EF4-FFF2-40B4-BE49-F238E27FC236}">
                    <a16:creationId xmlns:a16="http://schemas.microsoft.com/office/drawing/2014/main" id="{DCBE79E5-4DA6-4618-A3D0-4777EB6507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21942" y="2377334"/>
                <a:ext cx="770499" cy="560090"/>
              </a:xfrm>
              <a:prstGeom prst="rect">
                <a:avLst/>
              </a:prstGeom>
              <a:blipFill>
                <a:blip r:embed="rId10"/>
                <a:stretch>
                  <a:fillRect l="-4918" r="-180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82EB260-357E-4C24-B17A-0DAD5CFA5A0A}"/>
                  </a:ext>
                </a:extLst>
              </p:cNvPr>
              <p:cNvSpPr txBox="1"/>
              <p:nvPr/>
            </p:nvSpPr>
            <p:spPr>
              <a:xfrm>
                <a:off x="3508697" y="2256414"/>
                <a:ext cx="770499" cy="56009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5" name="文本框 34">
                <a:extLst>
                  <a:ext uri="{FF2B5EF4-FFF2-40B4-BE49-F238E27FC236}">
                    <a16:creationId xmlns:a16="http://schemas.microsoft.com/office/drawing/2014/main" id="{D82EB260-357E-4C24-B17A-0DAD5CFA5A0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08697" y="2256414"/>
                <a:ext cx="770499" cy="560090"/>
              </a:xfrm>
              <a:prstGeom prst="rect">
                <a:avLst/>
              </a:prstGeom>
              <a:blipFill>
                <a:blip r:embed="rId11"/>
                <a:stretch>
                  <a:fillRect l="-3279" r="-163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DB6E359-7D97-45D0-802A-882F2AB0309E}"/>
                  </a:ext>
                </a:extLst>
              </p:cNvPr>
              <p:cNvSpPr txBox="1"/>
              <p:nvPr/>
            </p:nvSpPr>
            <p:spPr>
              <a:xfrm>
                <a:off x="5535871" y="6018030"/>
                <a:ext cx="770499" cy="541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𝟎</m:t>
                          </m:r>
                          <m:r>
                            <a:rPr lang="en-US" altLang="zh-CN" sz="2800" b="1" i="1" smtClean="0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6DB6E359-7D97-45D0-802A-882F2AB030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35871" y="6018030"/>
                <a:ext cx="770499" cy="541623"/>
              </a:xfrm>
              <a:prstGeom prst="rect">
                <a:avLst/>
              </a:prstGeom>
              <a:blipFill>
                <a:blip r:embed="rId1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9DFE1C2-4A82-4D5C-8592-1AABBA75FF10}"/>
                  </a:ext>
                </a:extLst>
              </p:cNvPr>
              <p:cNvSpPr txBox="1"/>
              <p:nvPr/>
            </p:nvSpPr>
            <p:spPr>
              <a:xfrm>
                <a:off x="2571879" y="1062957"/>
                <a:ext cx="304314" cy="43088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79DFE1C2-4A82-4D5C-8592-1AABBA75FF1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71879" y="1062957"/>
                <a:ext cx="304314" cy="430887"/>
              </a:xfrm>
              <a:prstGeom prst="rect">
                <a:avLst/>
              </a:prstGeom>
              <a:blipFill>
                <a:blip r:embed="rId13"/>
                <a:stretch>
                  <a:fillRect l="-24000" r="-20000" b="-2571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9" name="TextBox 57">
            <a:extLst>
              <a:ext uri="{FF2B5EF4-FFF2-40B4-BE49-F238E27FC236}">
                <a16:creationId xmlns:a16="http://schemas.microsoft.com/office/drawing/2014/main" id="{34C56FBC-2443-42E9-BA8E-0EAF454D4AB3}"/>
              </a:ext>
            </a:extLst>
          </p:cNvPr>
          <p:cNvSpPr txBox="1"/>
          <p:nvPr/>
        </p:nvSpPr>
        <p:spPr>
          <a:xfrm>
            <a:off x="4632640" y="3334706"/>
            <a:ext cx="272382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ReLU activation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80915890-F687-4B22-9102-99C11E7BFB33}"/>
                  </a:ext>
                </a:extLst>
              </p:cNvPr>
              <p:cNvSpPr txBox="1"/>
              <p:nvPr/>
            </p:nvSpPr>
            <p:spPr>
              <a:xfrm>
                <a:off x="7598557" y="2453103"/>
                <a:ext cx="4021357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𝒛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[0]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0" name="TextBox 4">
                <a:extLst>
                  <a:ext uri="{FF2B5EF4-FFF2-40B4-BE49-F238E27FC236}">
                    <a16:creationId xmlns:a16="http://schemas.microsoft.com/office/drawing/2014/main" id="{80915890-F687-4B22-9102-99C11E7BF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8557" y="2453103"/>
                <a:ext cx="4021357" cy="605935"/>
              </a:xfrm>
              <a:prstGeom prst="rect">
                <a:avLst/>
              </a:prstGeom>
              <a:blipFill>
                <a:blip r:embed="rId1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1" name="TextBox 56">
                <a:extLst>
                  <a:ext uri="{FF2B5EF4-FFF2-40B4-BE49-F238E27FC236}">
                    <a16:creationId xmlns:a16="http://schemas.microsoft.com/office/drawing/2014/main" id="{90E6EECA-7020-457F-8A89-E18687B71A38}"/>
                  </a:ext>
                </a:extLst>
              </p:cNvPr>
              <p:cNvSpPr txBox="1"/>
              <p:nvPr/>
            </p:nvSpPr>
            <p:spPr>
              <a:xfrm>
                <a:off x="7558382" y="2961641"/>
                <a:ext cx="3114955" cy="65845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d>
                        </m:sup>
                      </m:sSup>
                      <m:d>
                        <m:d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200" b="1" i="1">
                                  <a:latin typeface="Cambria Math" panose="02040503050406030204" pitchFamily="18" charset="0"/>
                                </a:rPr>
                                <m:t>𝒛</m:t>
                              </m:r>
                            </m:e>
                            <m:sup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3200" i="1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sup>
                          </m:sSup>
                        </m:e>
                      </m:d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1" name="TextBox 56">
                <a:extLst>
                  <a:ext uri="{FF2B5EF4-FFF2-40B4-BE49-F238E27FC236}">
                    <a16:creationId xmlns:a16="http://schemas.microsoft.com/office/drawing/2014/main" id="{90E6EECA-7020-457F-8A89-E18687B71A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382" y="2961641"/>
                <a:ext cx="3114955" cy="658450"/>
              </a:xfrm>
              <a:prstGeom prst="rect">
                <a:avLst/>
              </a:prstGeom>
              <a:blipFill>
                <a:blip r:embed="rId1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2" name="TextBox 58">
                <a:extLst>
                  <a:ext uri="{FF2B5EF4-FFF2-40B4-BE49-F238E27FC236}">
                    <a16:creationId xmlns:a16="http://schemas.microsoft.com/office/drawing/2014/main" id="{1C3128CF-7299-4911-A9E5-2F24E751CBB4}"/>
                  </a:ext>
                </a:extLst>
              </p:cNvPr>
              <p:cNvSpPr txBox="1"/>
              <p:nvPr/>
            </p:nvSpPr>
            <p:spPr>
              <a:xfrm>
                <a:off x="7596482" y="3600610"/>
                <a:ext cx="4021357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𝑾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𝒂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[1]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sz="3200" b="1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𝒃</m:t>
                          </m:r>
                        </m:e>
                        <m:sup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𝟐</m:t>
                          </m:r>
                          <m:r>
                            <a:rPr lang="en-US" sz="3200" b="1" i="1">
                              <a:latin typeface="Cambria Math" panose="02040503050406030204" pitchFamily="18" charset="0"/>
                            </a:rPr>
                            <m:t>]</m:t>
                          </m:r>
                        </m:sup>
                      </m:sSup>
                    </m:oMath>
                  </m:oMathPara>
                </a14:m>
                <a:endParaRPr lang="en-US" sz="3200" b="1" dirty="0"/>
              </a:p>
            </p:txBody>
          </p:sp>
        </mc:Choice>
        <mc:Fallback xmlns="">
          <p:sp>
            <p:nvSpPr>
              <p:cNvPr id="42" name="TextBox 58">
                <a:extLst>
                  <a:ext uri="{FF2B5EF4-FFF2-40B4-BE49-F238E27FC236}">
                    <a16:creationId xmlns:a16="http://schemas.microsoft.com/office/drawing/2014/main" id="{1C3128CF-7299-4911-A9E5-2F24E751CB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96482" y="3600610"/>
                <a:ext cx="4021357" cy="605935"/>
              </a:xfrm>
              <a:prstGeom prst="rect">
                <a:avLst/>
              </a:prstGeom>
              <a:blipFill>
                <a:blip r:embed="rId1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3" name="TextBox 60">
                <a:extLst>
                  <a:ext uri="{FF2B5EF4-FFF2-40B4-BE49-F238E27FC236}">
                    <a16:creationId xmlns:a16="http://schemas.microsoft.com/office/drawing/2014/main" id="{40773FAA-61A9-400A-BAB7-ACF35D45A4B6}"/>
                  </a:ext>
                </a:extLst>
              </p:cNvPr>
              <p:cNvSpPr txBox="1"/>
              <p:nvPr/>
            </p:nvSpPr>
            <p:spPr>
              <a:xfrm>
                <a:off x="7558382" y="4171553"/>
                <a:ext cx="3086101" cy="6189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(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p>
                          <m:d>
                            <m:dPr>
                              <m:begChr m:val="["/>
                              <m:endChr m:val="]"/>
                              <m:ctrlPr>
                                <a:rPr lang="en-US" sz="32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32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d>
                        </m:sup>
                      </m:sSup>
                      <m:r>
                        <a:rPr lang="en-US" sz="32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3" name="TextBox 60">
                <a:extLst>
                  <a:ext uri="{FF2B5EF4-FFF2-40B4-BE49-F238E27FC236}">
                    <a16:creationId xmlns:a16="http://schemas.microsoft.com/office/drawing/2014/main" id="{40773FAA-61A9-400A-BAB7-ACF35D45A4B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58382" y="4171553"/>
                <a:ext cx="3086101" cy="618952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4" name="TextBox 74">
                <a:extLst>
                  <a:ext uri="{FF2B5EF4-FFF2-40B4-BE49-F238E27FC236}">
                    <a16:creationId xmlns:a16="http://schemas.microsoft.com/office/drawing/2014/main" id="{2B34387B-0B55-4D1D-BE63-C9C2B4B1D277}"/>
                  </a:ext>
                </a:extLst>
              </p:cNvPr>
              <p:cNvSpPr txBox="1"/>
              <p:nvPr/>
            </p:nvSpPr>
            <p:spPr>
              <a:xfrm>
                <a:off x="7978158" y="4744954"/>
                <a:ext cx="1721112" cy="60593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altLang="zh-CN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acc>
                      <m:r>
                        <a:rPr lang="en-US" altLang="zh-CN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3200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p>
                          <m:r>
                            <a:rPr lang="en-US" sz="3200" i="1">
                              <a:latin typeface="Cambria Math" panose="02040503050406030204" pitchFamily="18" charset="0"/>
                            </a:rPr>
                            <m:t>[2]</m:t>
                          </m:r>
                        </m:sup>
                      </m:sSup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44" name="TextBox 74">
                <a:extLst>
                  <a:ext uri="{FF2B5EF4-FFF2-40B4-BE49-F238E27FC236}">
                    <a16:creationId xmlns:a16="http://schemas.microsoft.com/office/drawing/2014/main" id="{2B34387B-0B55-4D1D-BE63-C9C2B4B1D27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78158" y="4744954"/>
                <a:ext cx="1721112" cy="605935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182129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1" grpId="0"/>
      <p:bldP spid="42" grpId="0"/>
      <p:bldP spid="43" grpId="0"/>
      <p:bldP spid="4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9677A1B-96E6-4E17-8BC0-A0747403E5B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Autofit/>
              </a:bodyPr>
              <a:lstStyle/>
              <a:p>
                <a:r>
                  <a:rPr lang="en-US" altLang="zh-CN" dirty="0"/>
                  <a:t>Example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of: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𝜕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9677A1B-96E6-4E17-8BC0-A0747403E5B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1866" t="-32653" b="-40816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CA42B5B-9E2C-400A-8155-6038C2CF1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58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26DBF2DD-D17B-40DB-BC4B-17D6A6A38324}"/>
                  </a:ext>
                </a:extLst>
              </p:cNvPr>
              <p:cNvSpPr txBox="1"/>
              <p:nvPr/>
            </p:nvSpPr>
            <p:spPr>
              <a:xfrm>
                <a:off x="2941549" y="1504352"/>
                <a:ext cx="559698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nor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y</m:t>
                          </m:r>
                          <m:func>
                            <m:funcPr>
                              <m:ctrlP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 i="0" smtClean="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acc>
                                <m:accPr>
                                  <m:chr m:val="̂"/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acc>
                            <m:accPr>
                              <m:chr m:val="̂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acc>
                          <m:r>
                            <m:rPr>
                              <m:nor/>
                            </m:rPr>
                            <a:rPr lang="en-US" sz="2400" dirty="0"/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3">
                <a:extLst>
                  <a:ext uri="{FF2B5EF4-FFF2-40B4-BE49-F238E27FC236}">
                    <a16:creationId xmlns:a16="http://schemas.microsoft.com/office/drawing/2014/main" id="{26DBF2DD-D17B-40DB-BC4B-17D6A6A383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549" y="1504352"/>
                <a:ext cx="5596985" cy="369332"/>
              </a:xfrm>
              <a:prstGeom prst="rect">
                <a:avLst/>
              </a:prstGeom>
              <a:blipFill>
                <a:blip r:embed="rId4"/>
                <a:stretch>
                  <a:fillRect l="-436" t="-18333" r="-3377" b="-3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DDCF8039-7B12-4DA5-9246-895F7F0CDCB9}"/>
                  </a:ext>
                </a:extLst>
              </p:cNvPr>
              <p:cNvSpPr txBox="1"/>
              <p:nvPr/>
            </p:nvSpPr>
            <p:spPr>
              <a:xfrm>
                <a:off x="2941549" y="2118770"/>
                <a:ext cx="5448943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unc>
                            <m:func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fun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log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⁡(1−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4">
                <a:extLst>
                  <a:ext uri="{FF2B5EF4-FFF2-40B4-BE49-F238E27FC236}">
                    <a16:creationId xmlns:a16="http://schemas.microsoft.com/office/drawing/2014/main" id="{DDCF8039-7B12-4DA5-9246-895F7F0CDC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41549" y="2118770"/>
                <a:ext cx="5448943" cy="369332"/>
              </a:xfrm>
              <a:prstGeom prst="rect">
                <a:avLst/>
              </a:prstGeom>
              <a:blipFill>
                <a:blip r:embed="rId5"/>
                <a:stretch>
                  <a:fillRect l="-560" b="-3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F3DD0B67-49CD-4400-B5C2-497F279F34C2}"/>
                  </a:ext>
                </a:extLst>
              </p:cNvPr>
              <p:cNvSpPr txBox="1"/>
              <p:nvPr/>
            </p:nvSpPr>
            <p:spPr>
              <a:xfrm>
                <a:off x="3543194" y="2673939"/>
                <a:ext cx="2122826" cy="63344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i="1">
                            <a:latin typeface="Cambria Math" panose="02040503050406030204" pitchFamily="18" charset="0"/>
                          </a:rPr>
                          <m:t>𝐿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den>
                    </m:f>
                  </m:oMath>
                </a14:m>
                <a:r>
                  <a:rPr lang="en-US" sz="2800" dirty="0"/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num>
                      <m:den>
                        <m:r>
                          <a:rPr lang="en-US" sz="2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𝜕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𝑧</m:t>
                        </m:r>
                      </m:den>
                    </m:f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7" name="TextBox 5">
                <a:extLst>
                  <a:ext uri="{FF2B5EF4-FFF2-40B4-BE49-F238E27FC236}">
                    <a16:creationId xmlns:a16="http://schemas.microsoft.com/office/drawing/2014/main" id="{F3DD0B67-49CD-4400-B5C2-497F279F34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94" y="2673939"/>
                <a:ext cx="2122826" cy="63344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A3B7772F-8197-4B84-BE51-30835A7391F8}"/>
                  </a:ext>
                </a:extLst>
              </p:cNvPr>
              <p:cNvSpPr txBox="1"/>
              <p:nvPr/>
            </p:nvSpPr>
            <p:spPr>
              <a:xfrm>
                <a:off x="3543194" y="3386242"/>
                <a:ext cx="6071419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func>
                                    <m:func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funcPr>
                                    <m:fNam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log</m:t>
                                      </m:r>
                                    </m:fName>
                                    <m:e>
                                      <m:d>
                                        <m:d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𝑎</m:t>
                                          </m:r>
                                        </m:e>
                                      </m:d>
                                    </m:e>
                                  </m:func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𝜕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+(1−</m:t>
                          </m:r>
                          <m:r>
                            <m:rPr>
                              <m:sty m:val="p"/>
                            </m:rPr>
                            <a:rPr lang="en-US" sz="2400">
                              <a:latin typeface="Cambria Math" panose="02040503050406030204" pitchFamily="18" charset="0"/>
                            </a:rPr>
                            <m:t>y</m:t>
                          </m:r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US" sz="240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𝑎</m:t>
                                      </m:r>
                                    </m:e>
                                  </m:d>
                                </m:e>
                              </m:func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𝜕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6">
                <a:extLst>
                  <a:ext uri="{FF2B5EF4-FFF2-40B4-BE49-F238E27FC236}">
                    <a16:creationId xmlns:a16="http://schemas.microsoft.com/office/drawing/2014/main" id="{A3B7772F-8197-4B84-BE51-30835A7391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43194" y="3386242"/>
                <a:ext cx="6071419" cy="954557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53BCCC66-664B-40B9-9E6E-CB1FF6F3F4EE}"/>
                  </a:ext>
                </a:extLst>
              </p:cNvPr>
              <p:cNvSpPr txBox="1"/>
              <p:nvPr/>
            </p:nvSpPr>
            <p:spPr>
              <a:xfrm>
                <a:off x="3460984" y="4399091"/>
                <a:ext cx="7796973" cy="9545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f>
                                <m:f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num>
                                <m:den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>
                              <a:latin typeface="Cambria Math" panose="02040503050406030204" pitchFamily="18" charset="0"/>
                            </a:rPr>
                            <m:t>+</m:t>
                          </m:r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m:rPr>
                                  <m:sty m:val="p"/>
                                </m:rPr>
                                <a:rPr lang="en-US" sz="2400">
                                  <a:latin typeface="Cambria Math" panose="02040503050406030204" pitchFamily="18" charset="0"/>
                                </a:rPr>
                                <m:t>y</m:t>
                              </m:r>
                            </m:e>
                          </m:d>
                          <m:r>
                            <m:rPr>
                              <m:nor/>
                            </m:rPr>
                            <a:rPr lang="en-US" sz="2400" dirty="0"/>
                            <m:t> 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sz="240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7">
                <a:extLst>
                  <a:ext uri="{FF2B5EF4-FFF2-40B4-BE49-F238E27FC236}">
                    <a16:creationId xmlns:a16="http://schemas.microsoft.com/office/drawing/2014/main" id="{53BCCC66-664B-40B9-9E6E-CB1FF6F3F4E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984" y="4399091"/>
                <a:ext cx="7796973" cy="954557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4315649E-C4BB-4207-97F8-DBD54DAC1576}"/>
                  </a:ext>
                </a:extLst>
              </p:cNvPr>
              <p:cNvSpPr txBox="1"/>
              <p:nvPr/>
            </p:nvSpPr>
            <p:spPr>
              <a:xfrm>
                <a:off x="3218849" y="5165749"/>
                <a:ext cx="2594933" cy="7022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(1−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𝑎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8">
                <a:extLst>
                  <a:ext uri="{FF2B5EF4-FFF2-40B4-BE49-F238E27FC236}">
                    <a16:creationId xmlns:a16="http://schemas.microsoft.com/office/drawing/2014/main" id="{4315649E-C4BB-4207-97F8-DBD54DAC157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18849" y="5165749"/>
                <a:ext cx="2594933" cy="702244"/>
              </a:xfrm>
              <a:prstGeom prst="rect">
                <a:avLst/>
              </a:prstGeom>
              <a:blipFill>
                <a:blip r:embed="rId9"/>
                <a:stretch>
                  <a:fillRect b="-1403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CCC75CF6-CBFF-4740-84FF-6D6228A3C280}"/>
                  </a:ext>
                </a:extLst>
              </p:cNvPr>
              <p:cNvSpPr txBox="1"/>
              <p:nvPr/>
            </p:nvSpPr>
            <p:spPr>
              <a:xfrm>
                <a:off x="3380057" y="5973026"/>
                <a:ext cx="5185734" cy="71013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sz="2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𝐿</m:t>
                          </m:r>
                        </m:num>
                        <m:den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den>
                      </m:f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−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den>
                          </m:f>
                        </m:e>
                      </m:d>
                      <m:r>
                        <a:rPr lang="en-US" sz="2400" i="1">
                          <a:latin typeface="Cambria Math" panose="02040503050406030204" pitchFamily="18" charset="0"/>
                        </a:rPr>
                        <m:t>𝑎</m:t>
                      </m:r>
                      <m:d>
                        <m:d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</m:d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a</m:t>
                      </m:r>
                      <m:r>
                        <a:rPr lang="en-US" sz="2400" b="0" i="0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US" sz="2400" b="0" i="0" smtClean="0">
                          <a:latin typeface="Cambria Math" panose="02040503050406030204" pitchFamily="18" charset="0"/>
                        </a:rPr>
                        <m:t>y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1" name="TextBox 9">
                <a:extLst>
                  <a:ext uri="{FF2B5EF4-FFF2-40B4-BE49-F238E27FC236}">
                    <a16:creationId xmlns:a16="http://schemas.microsoft.com/office/drawing/2014/main" id="{CCC75CF6-CBFF-4740-84FF-6D6228A3C28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0057" y="5973026"/>
                <a:ext cx="5185734" cy="710131"/>
              </a:xfrm>
              <a:prstGeom prst="rect">
                <a:avLst/>
              </a:prstGeom>
              <a:blipFill>
                <a:blip r:embed="rId10"/>
                <a:stretch>
                  <a:fillRect b="-1637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F908FD-E845-4A14-B03A-3A0F1D824116}"/>
                  </a:ext>
                </a:extLst>
              </p:cNvPr>
              <p:cNvSpPr txBox="1"/>
              <p:nvPr/>
            </p:nvSpPr>
            <p:spPr>
              <a:xfrm>
                <a:off x="695325" y="1037559"/>
                <a:ext cx="6204096" cy="5416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Write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f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smtClean="0">
                        <a:latin typeface="Cambria Math" panose="02040503050406030204" pitchFamily="18" charset="0"/>
                      </a:rPr>
                      <m:t>or</m:t>
                    </m:r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 </m:t>
                    </m:r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altLang="zh-CN" sz="2800" i="1">
                        <a:latin typeface="Cambria Math" panose="02040503050406030204" pitchFamily="18" charset="0"/>
                      </a:rPr>
                      <m:t>𝑧</m:t>
                    </m:r>
                  </m:oMath>
                </a14:m>
                <a:r>
                  <a:rPr lang="en-US" altLang="zh-CN" sz="2800" dirty="0">
                    <a:latin typeface="Arial" panose="020B0604020202020204" pitchFamily="34" charset="0"/>
                    <a:cs typeface="Arial" panose="020B0604020202020204" pitchFamily="34" charset="0"/>
                  </a:rPr>
                  <a:t>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𝑧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</a:rPr>
                          <m:t>[2]</m:t>
                        </m:r>
                      </m:sup>
                    </m:sSup>
                  </m:oMath>
                </a14:m>
                <a:endParaRPr lang="zh-CN" altLang="en-US" sz="28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92F908FD-E845-4A14-B03A-3A0F1D82411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95325" y="1037559"/>
                <a:ext cx="6204096" cy="541623"/>
              </a:xfrm>
              <a:prstGeom prst="rect">
                <a:avLst/>
              </a:prstGeom>
              <a:blipFill>
                <a:blip r:embed="rId11"/>
                <a:stretch>
                  <a:fillRect l="-2041" t="-6818" b="-29545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492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C9A22-FA26-40F0-9F43-6DE358AC5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Backward differentiation on a 2-layer network </a:t>
            </a:r>
            <a:endParaRPr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5224CDA2-DE44-4CEB-A53D-3C15D834199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93911" y="1664588"/>
            <a:ext cx="10488489" cy="5010849"/>
          </a:xfr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760B15-76A3-4BD4-A4FC-3EC947F12C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59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B23691-7DE0-4AFF-9224-7E166CFC4C05}"/>
              </a:ext>
            </a:extLst>
          </p:cNvPr>
          <p:cNvSpPr txBox="1"/>
          <p:nvPr/>
        </p:nvSpPr>
        <p:spPr>
          <a:xfrm>
            <a:off x="695325" y="996545"/>
            <a:ext cx="975803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800" dirty="0">
                <a:latin typeface="Arial" panose="020B0604020202020204" pitchFamily="34" charset="0"/>
                <a:cs typeface="Arial" panose="020B0604020202020204" pitchFamily="34" charset="0"/>
              </a:rPr>
              <a:t>Sample computation graph for a simple 2-layer neural net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713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c 11">
            <a:extLst>
              <a:ext uri="{FF2B5EF4-FFF2-40B4-BE49-F238E27FC236}">
                <a16:creationId xmlns:a16="http://schemas.microsoft.com/office/drawing/2014/main" id="{DDFAF7D2-1B4B-0943-81AE-0B6F8ABC82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36660" y="1944173"/>
            <a:ext cx="4517852" cy="4517852"/>
          </a:xfrm>
          <a:prstGeom prst="rect">
            <a:avLst/>
          </a:prstGeom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06950DD1-25FC-F84B-8A74-D753D89A27EF}"/>
              </a:ext>
            </a:extLst>
          </p:cNvPr>
          <p:cNvSpPr/>
          <p:nvPr/>
        </p:nvSpPr>
        <p:spPr>
          <a:xfrm>
            <a:off x="1136660" y="2297927"/>
            <a:ext cx="1824513" cy="8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8E75F5-CCC2-BF4A-801A-D310A60D92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Non-Linear Activatio</a:t>
            </a:r>
            <a:r>
              <a:rPr lang="en-US" altLang="zh-CN" dirty="0"/>
              <a:t>ns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AB36F2-0DF4-544E-A33E-4A26713C1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7CA1B-551D-B441-AAF8-4B0E5D35FBE9}"/>
                  </a:ext>
                </a:extLst>
              </p:cNvPr>
              <p:cNvSpPr txBox="1"/>
              <p:nvPr/>
            </p:nvSpPr>
            <p:spPr>
              <a:xfrm>
                <a:off x="5852280" y="1059571"/>
                <a:ext cx="6015872" cy="9541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/>
                  <a:t>Rectified Linear Unit (ReLU):</a:t>
                </a:r>
                <a:endParaRPr lang="en-US" altLang="zh-CN" sz="280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n-US" altLang="zh-CN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func>
                        <m:funcPr>
                          <m:ctrlPr>
                            <a:rPr lang="en-US" altLang="zh-CN" sz="28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altLang="zh-CN" sz="2800" b="0" i="0" smtClean="0">
                              <a:latin typeface="Cambria Math" panose="02040503050406030204" pitchFamily="18" charset="0"/>
                            </a:rPr>
                            <m:t>max</m:t>
                          </m:r>
                        </m:fName>
                        <m:e>
                          <m:d>
                            <m:dPr>
                              <m:ctrlP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,0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9C7CA1B-551D-B441-AAF8-4B0E5D35FBE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52280" y="1059571"/>
                <a:ext cx="6015872" cy="954107"/>
              </a:xfrm>
              <a:prstGeom prst="rect">
                <a:avLst/>
              </a:prstGeom>
              <a:blipFill>
                <a:blip r:embed="rId5"/>
                <a:stretch>
                  <a:fillRect l="-2105" t="-6579" b="-6579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3A4628-4D95-BB4B-B33A-288094A1776B}"/>
                  </a:ext>
                </a:extLst>
              </p:cNvPr>
              <p:cNvSpPr txBox="1"/>
              <p:nvPr/>
            </p:nvSpPr>
            <p:spPr>
              <a:xfrm>
                <a:off x="877423" y="1059571"/>
                <a:ext cx="5036326" cy="74231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altLang="zh-CN" sz="2800" b="1" dirty="0"/>
                  <a:t>Tanh</a:t>
                </a:r>
                <a:r>
                  <a:rPr lang="en-US" altLang="zh-CN" sz="2800" dirty="0"/>
                  <a:t>:</a:t>
                </a:r>
                <a:r>
                  <a:rPr lang="zh-CN" altLang="en-US" sz="2800" dirty="0"/>
                  <a:t> </a:t>
                </a:r>
                <a14:m>
                  <m:oMath xmlns:m="http://schemas.openxmlformats.org/officeDocument/2006/math"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unc>
                      <m:func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altLang="zh-CN" sz="2800" b="0" i="0" smtClean="0">
                            <a:latin typeface="Cambria Math" panose="02040503050406030204" pitchFamily="18" charset="0"/>
                          </a:rPr>
                          <m:t>tanh</m:t>
                        </m:r>
                      </m:fName>
                      <m:e>
                        <m:d>
                          <m:d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e>
                        </m:d>
                      </m:e>
                    </m:func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sSup>
                          <m:sSupPr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p>
                            <m:r>
                              <a:rPr lang="en-US" altLang="zh-CN" sz="2800" b="0" i="1" smtClean="0">
                                <a:latin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altLang="zh-CN" sz="2800" i="1">
                                <a:latin typeface="Cambria Math" panose="02040503050406030204" pitchFamily="18" charset="0"/>
                              </a:rPr>
                              <m:t>𝑧</m:t>
                            </m:r>
                          </m:sup>
                        </m:sSup>
                      </m:den>
                    </m:f>
                    <m:r>
                      <a:rPr lang="en-US" altLang="zh-CN" sz="2800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en-US" altLang="zh-CN" sz="2800" dirty="0"/>
              </a:p>
            </p:txBody>
          </p:sp>
        </mc:Choice>
        <mc:Fallback xmlns=""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FB3A4628-4D95-BB4B-B33A-288094A1776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7423" y="1059571"/>
                <a:ext cx="5036326" cy="742319"/>
              </a:xfrm>
              <a:prstGeom prst="rect">
                <a:avLst/>
              </a:prstGeom>
              <a:blipFill>
                <a:blip r:embed="rId6"/>
                <a:stretch>
                  <a:fillRect l="-2519" b="-6667"/>
                </a:stretch>
              </a:blipFill>
            </p:spPr>
            <p:txBody>
              <a:bodyPr/>
              <a:lstStyle/>
              <a:p>
                <a:r>
                  <a:rPr lang="en-CN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0" name="TextBox 19">
            <a:extLst>
              <a:ext uri="{FF2B5EF4-FFF2-40B4-BE49-F238E27FC236}">
                <a16:creationId xmlns:a16="http://schemas.microsoft.com/office/drawing/2014/main" id="{6E0CBD82-E6E1-0F41-BD29-2F668985984D}"/>
              </a:ext>
            </a:extLst>
          </p:cNvPr>
          <p:cNvSpPr txBox="1"/>
          <p:nvPr/>
        </p:nvSpPr>
        <p:spPr>
          <a:xfrm>
            <a:off x="6979548" y="6117431"/>
            <a:ext cx="38697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en-US" altLang="zh-CN" sz="1400" dirty="0"/>
              <a:t>Thanks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>
                <a:hlinkClick r:id="rId7"/>
              </a:rPr>
              <a:t>https://www.desmos.com/calculator</a:t>
            </a:r>
            <a:r>
              <a:rPr lang="zh-CN" altLang="en-US" sz="1400" dirty="0"/>
              <a:t>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E8BB206-0351-564F-A495-F1F82D0B547D}"/>
              </a:ext>
            </a:extLst>
          </p:cNvPr>
          <p:cNvCxnSpPr>
            <a:cxnSpLocks/>
          </p:cNvCxnSpPr>
          <p:nvPr/>
        </p:nvCxnSpPr>
        <p:spPr>
          <a:xfrm>
            <a:off x="1206631" y="2478823"/>
            <a:ext cx="383018" cy="0"/>
          </a:xfrm>
          <a:prstGeom prst="line">
            <a:avLst/>
          </a:prstGeom>
          <a:ln w="38100">
            <a:solidFill>
              <a:srgbClr val="CE5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70652AAA-646E-F94A-B1A9-AA03757D633F}"/>
              </a:ext>
            </a:extLst>
          </p:cNvPr>
          <p:cNvCxnSpPr>
            <a:cxnSpLocks/>
          </p:cNvCxnSpPr>
          <p:nvPr/>
        </p:nvCxnSpPr>
        <p:spPr>
          <a:xfrm>
            <a:off x="1206631" y="2885747"/>
            <a:ext cx="383018" cy="0"/>
          </a:xfrm>
          <a:prstGeom prst="line">
            <a:avLst/>
          </a:prstGeom>
          <a:ln w="38100">
            <a:solidFill>
              <a:srgbClr val="4B985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FFF7DF80-5A5D-D147-9599-2002B8B76A76}"/>
              </a:ext>
            </a:extLst>
          </p:cNvPr>
          <p:cNvSpPr txBox="1"/>
          <p:nvPr/>
        </p:nvSpPr>
        <p:spPr>
          <a:xfrm>
            <a:off x="1604053" y="2217213"/>
            <a:ext cx="7922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tanh</a:t>
            </a:r>
            <a:endParaRPr lang="en-CN" sz="280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9FBF357-22C5-AF44-AD4F-773607479C83}"/>
              </a:ext>
            </a:extLst>
          </p:cNvPr>
          <p:cNvSpPr txBox="1"/>
          <p:nvPr/>
        </p:nvSpPr>
        <p:spPr>
          <a:xfrm>
            <a:off x="1558225" y="2621107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sigmoid</a:t>
            </a:r>
            <a:endParaRPr lang="en-CN" sz="2800" dirty="0"/>
          </a:p>
        </p:txBody>
      </p:sp>
      <p:pic>
        <p:nvPicPr>
          <p:cNvPr id="34" name="Graphic 33">
            <a:extLst>
              <a:ext uri="{FF2B5EF4-FFF2-40B4-BE49-F238E27FC236}">
                <a16:creationId xmlns:a16="http://schemas.microsoft.com/office/drawing/2014/main" id="{E6806C2C-16EF-0948-B4F1-B5823304A6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121905" y="2075102"/>
            <a:ext cx="5584990" cy="372332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BCF090E-269B-294D-B948-43B25E39B884}"/>
              </a:ext>
            </a:extLst>
          </p:cNvPr>
          <p:cNvSpPr/>
          <p:nvPr/>
        </p:nvSpPr>
        <p:spPr>
          <a:xfrm>
            <a:off x="6372444" y="2444837"/>
            <a:ext cx="1824513" cy="846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E4B00ACB-1851-9848-9E29-465DD65BB3EF}"/>
              </a:ext>
            </a:extLst>
          </p:cNvPr>
          <p:cNvCxnSpPr>
            <a:cxnSpLocks/>
          </p:cNvCxnSpPr>
          <p:nvPr/>
        </p:nvCxnSpPr>
        <p:spPr>
          <a:xfrm>
            <a:off x="6442415" y="2625733"/>
            <a:ext cx="383018" cy="0"/>
          </a:xfrm>
          <a:prstGeom prst="line">
            <a:avLst/>
          </a:prstGeom>
          <a:ln w="38100">
            <a:solidFill>
              <a:srgbClr val="CE575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EFBB9338-B6DE-1A4A-87FA-A706B55B0D66}"/>
              </a:ext>
            </a:extLst>
          </p:cNvPr>
          <p:cNvCxnSpPr>
            <a:cxnSpLocks/>
          </p:cNvCxnSpPr>
          <p:nvPr/>
        </p:nvCxnSpPr>
        <p:spPr>
          <a:xfrm>
            <a:off x="6442415" y="3032657"/>
            <a:ext cx="383018" cy="0"/>
          </a:xfrm>
          <a:prstGeom prst="line">
            <a:avLst/>
          </a:prstGeom>
          <a:ln w="38100">
            <a:solidFill>
              <a:srgbClr val="417FB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513FB25-5DD3-314A-ACDF-77962BE1FDCD}"/>
              </a:ext>
            </a:extLst>
          </p:cNvPr>
          <p:cNvSpPr txBox="1"/>
          <p:nvPr/>
        </p:nvSpPr>
        <p:spPr>
          <a:xfrm>
            <a:off x="6839837" y="2364123"/>
            <a:ext cx="88761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ReLU</a:t>
            </a:r>
            <a:endParaRPr lang="en-CN" sz="2800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D020D1F-C561-B042-B32A-163B2C704A51}"/>
              </a:ext>
            </a:extLst>
          </p:cNvPr>
          <p:cNvSpPr txBox="1"/>
          <p:nvPr/>
        </p:nvSpPr>
        <p:spPr>
          <a:xfrm>
            <a:off x="6794009" y="2768017"/>
            <a:ext cx="12282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/>
              <a:t>sigmoid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2646189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14" grpId="0"/>
      <p:bldP spid="20" grpId="0"/>
      <p:bldP spid="30" grpId="0"/>
      <p:bldP spid="31" grpId="0"/>
      <p:bldP spid="35" grpId="0" animBg="1"/>
      <p:bldP spid="38" grpId="0"/>
      <p:bldP spid="3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6A1AC-E141-8842-9B99-380F5E4AD7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SGD for weight updates</a:t>
            </a:r>
            <a:endParaRPr lang="en-C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202AB-DE9B-7E40-BC7F-D16E7359AD8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Use the gradient of the loss function w.r.t weights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𝐶𝐸</m:t>
                            </m:r>
                          </m:sub>
                        </m:sSub>
                      </m:num>
                      <m:den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𝑤</m:t>
                        </m:r>
                      </m:den>
                    </m:f>
                  </m:oMath>
                </a14:m>
                <a:endParaRPr lang="en-US" altLang="zh-CN" dirty="0"/>
              </a:p>
              <a:p>
                <a:r>
                  <a:rPr lang="en-US" altLang="zh-CN" dirty="0"/>
                  <a:t>Adjust weights for each training item </a:t>
                </a:r>
              </a:p>
              <a:p>
                <a:pPr lvl="1"/>
                <a:r>
                  <a:rPr lang="en-US" altLang="zh-CN" dirty="0"/>
                  <a:t>Move them in the opposite direction of the gradient</a:t>
                </a:r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f>
                        <m:f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;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</m:d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</m:d>
                        </m:num>
                        <m:den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𝜕</m:t>
                          </m:r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den>
                      </m:f>
                    </m:oMath>
                  </m:oMathPara>
                </a14:m>
                <a:endParaRPr lang="en-US" altLang="zh-CN" dirty="0"/>
              </a:p>
              <a:p>
                <a:pPr lvl="1"/>
                <a:r>
                  <a:rPr lang="en-US" altLang="zh-CN" dirty="0"/>
                  <a:t>For logistic regression, we have</a:t>
                </a: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b="1" i="1" smtClean="0">
                              <a:latin typeface="Cambria Math" panose="02040503050406030204" pitchFamily="18" charset="0"/>
                            </a:rPr>
                            <m:t>𝒘</m:t>
                          </m:r>
                        </m:e>
                        <m:sup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sup>
                      </m:sSup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𝒘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⋅</m:t>
                              </m:r>
                              <m:r>
                                <a:rPr lang="en-US" altLang="zh-CN" b="1" i="1" smtClean="0">
                                  <a:latin typeface="Cambria Math" panose="02040503050406030204" pitchFamily="18" charset="0"/>
                                </a:rPr>
                                <m:t>𝒙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𝑏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⋅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</m:oMath>
                  </m:oMathPara>
                </a14:m>
                <a:endParaRPr lang="el-GR" altLang="zh-CN" dirty="0"/>
              </a:p>
              <a:p>
                <a:endParaRPr lang="en-CN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1F9202AB-DE9B-7E40-BC7F-D16E7359AD8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9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D573E0-D795-2941-8947-BE9C5856A4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438733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B56B71-FA5B-F843-947D-341F8DF2E5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Other</a:t>
            </a:r>
            <a:r>
              <a:rPr lang="zh-CN" altLang="en-US" dirty="0"/>
              <a:t> </a:t>
            </a:r>
            <a:r>
              <a:rPr lang="en-US" altLang="zh-CN" dirty="0"/>
              <a:t>optimizers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AFE590-F551-BE42-8163-0061894A1F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525" y="1108433"/>
            <a:ext cx="11064875" cy="610389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https://www.ruder.io/optimizing-gradient-descent/</a:t>
            </a:r>
            <a:r>
              <a:rPr lang="zh-CN" alt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8B2DD-CCCD-1E43-A6AD-6B706C40B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61</a:t>
            </a:fld>
            <a:endParaRPr lang="zh-CN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1C7C968-86A8-B34E-9CA9-C74DCE5C59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0314" y="1986270"/>
            <a:ext cx="4860925" cy="37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73FFAA72-9306-084A-AD6E-CD2B2BA7B3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1475" y="1975533"/>
            <a:ext cx="4860925" cy="3763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135346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5E18B-31E5-6D49-A4ED-4022996F3F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Dropout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prevent</a:t>
            </a:r>
            <a:r>
              <a:rPr lang="zh-CN" altLang="en-US" dirty="0"/>
              <a:t> </a:t>
            </a:r>
            <a:r>
              <a:rPr lang="en-US" altLang="zh-CN" dirty="0"/>
              <a:t>overfitting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AF0676-7008-B348-BF3C-60D8540D94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23" y="1005195"/>
            <a:ext cx="8586325" cy="1074328"/>
          </a:xfrm>
        </p:spPr>
        <p:txBody>
          <a:bodyPr lIns="90000">
            <a:noAutofit/>
          </a:bodyPr>
          <a:lstStyle/>
          <a:p>
            <a:r>
              <a:rPr lang="en-US" altLang="zh-CN" dirty="0"/>
              <a:t>Randomly dropping some units and their connections from</a:t>
            </a:r>
            <a:r>
              <a:rPr lang="zh-CN" altLang="en-US" dirty="0"/>
              <a:t> </a:t>
            </a:r>
            <a:r>
              <a:rPr lang="en-US" altLang="zh-CN" dirty="0"/>
              <a:t>the network during training</a:t>
            </a:r>
          </a:p>
          <a:p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2D11365-724E-264B-8EC1-E4F689AE3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62</a:t>
            </a:fld>
            <a:endParaRPr lang="zh-CN" alt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FC49D7E-B7FC-E240-9DC6-BBEFF259B0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019" y="2079523"/>
            <a:ext cx="8347587" cy="397113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BAAD77-75AE-E349-B21D-E3E36EB4386B}"/>
              </a:ext>
            </a:extLst>
          </p:cNvPr>
          <p:cNvSpPr txBox="1"/>
          <p:nvPr/>
        </p:nvSpPr>
        <p:spPr>
          <a:xfrm>
            <a:off x="2429797" y="6152217"/>
            <a:ext cx="84840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/>
              <a:t>Standard Neural Net</a:t>
            </a:r>
            <a:r>
              <a:rPr lang="zh-CN" altLang="en-US" sz="2800" dirty="0"/>
              <a:t> </a:t>
            </a:r>
            <a:r>
              <a:rPr lang="en-US" altLang="zh-CN" sz="2800" dirty="0"/>
              <a:t>	</a:t>
            </a:r>
            <a:r>
              <a:rPr lang="zh-CN" altLang="en-US" sz="2800" dirty="0"/>
              <a:t>       </a:t>
            </a:r>
            <a:r>
              <a:rPr lang="en-US" sz="2800" dirty="0"/>
              <a:t>After applying dropout</a:t>
            </a:r>
            <a:endParaRPr lang="en-CN" sz="2800" dirty="0"/>
          </a:p>
        </p:txBody>
      </p:sp>
    </p:spTree>
    <p:extLst>
      <p:ext uri="{BB962C8B-B14F-4D97-AF65-F5344CB8AC3E}">
        <p14:creationId xmlns:p14="http://schemas.microsoft.com/office/powerpoint/2010/main" val="421795230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1636F-D377-A14D-A206-91F55067FB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2E230F-90CB-7840-8D94-B7CAFB7BE8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Deep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tools:</a:t>
            </a:r>
          </a:p>
          <a:p>
            <a:pPr lvl="1"/>
            <a:r>
              <a:rPr lang="en-US" dirty="0">
                <a:hlinkClick r:id="rId2"/>
              </a:rPr>
              <a:t>https://brsoff.github.io/tutorials/beginner/deep_learning_60min_blitz.html</a:t>
            </a:r>
          </a:p>
          <a:p>
            <a:pPr lvl="1"/>
            <a:r>
              <a:rPr lang="en-US" dirty="0">
                <a:hlinkClick r:id="rId2"/>
              </a:rPr>
              <a:t>http://playground.tensorflow.org/</a:t>
            </a:r>
            <a:r>
              <a:rPr lang="zh-CN" altLang="en-US" dirty="0"/>
              <a:t> </a:t>
            </a:r>
            <a:r>
              <a:rPr lang="en-US" altLang="zh-CN" dirty="0"/>
              <a:t>Nice</a:t>
            </a:r>
            <a:r>
              <a:rPr lang="zh-CN" altLang="en-US" dirty="0"/>
              <a:t> </a:t>
            </a:r>
            <a:r>
              <a:rPr lang="en-US" altLang="zh-CN" dirty="0"/>
              <a:t>tools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visualizing</a:t>
            </a:r>
            <a:r>
              <a:rPr lang="zh-CN" altLang="en-US" dirty="0"/>
              <a:t> </a:t>
            </a:r>
            <a:r>
              <a:rPr lang="en-US" altLang="zh-CN" dirty="0"/>
              <a:t>simple</a:t>
            </a:r>
            <a:r>
              <a:rPr lang="zh-CN" altLang="en-US" dirty="0"/>
              <a:t> </a:t>
            </a:r>
            <a:r>
              <a:rPr lang="en-US" altLang="zh-CN" dirty="0"/>
              <a:t>NNs</a:t>
            </a:r>
          </a:p>
          <a:p>
            <a:pPr lvl="1"/>
            <a:r>
              <a:rPr lang="en-US" altLang="zh-CN" dirty="0"/>
              <a:t>Pytorch</a:t>
            </a:r>
            <a:endParaRPr lang="en-CN" dirty="0"/>
          </a:p>
          <a:p>
            <a:pPr lvl="1"/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24967D-100B-714D-B437-B8CE14BD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4784661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14096-EC91-4A47-AB39-78D792DAF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TensorFlow</a:t>
            </a:r>
            <a:r>
              <a:rPr lang="zh-CN" altLang="en-US" dirty="0"/>
              <a:t> </a:t>
            </a:r>
            <a:r>
              <a:rPr lang="en-US" altLang="zh-CN" dirty="0"/>
              <a:t>playground</a:t>
            </a:r>
            <a:endParaRPr lang="en-C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CEC97AF-AE84-914D-B7A1-F4875F6BC6A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9900" y="1108075"/>
            <a:ext cx="10280124" cy="5508625"/>
          </a:xfr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6F386A3-464C-114D-98F9-393E7C4A3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7702607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74664F-F744-47A3-9265-5130748373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Quick summary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F3034E-DDB7-4A34-8CE6-0717507F7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sz="2800" dirty="0"/>
              <a:t>You</a:t>
            </a:r>
            <a:r>
              <a:rPr lang="zh-CN" altLang="en-US" sz="2800" dirty="0"/>
              <a:t> </a:t>
            </a:r>
            <a:r>
              <a:rPr lang="en-US" altLang="zh-CN" sz="2800" dirty="0"/>
              <a:t>have</a:t>
            </a:r>
            <a:r>
              <a:rPr lang="zh-CN" altLang="en-US" sz="2800" dirty="0"/>
              <a:t> </a:t>
            </a:r>
            <a:r>
              <a:rPr lang="en-US" altLang="zh-CN" sz="2800" dirty="0"/>
              <a:t>learned</a:t>
            </a:r>
          </a:p>
          <a:p>
            <a:pPr lvl="1"/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units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(resolve</a:t>
            </a:r>
            <a:r>
              <a:rPr lang="zh-CN" altLang="en-US" dirty="0"/>
              <a:t> </a:t>
            </a:r>
            <a:r>
              <a:rPr lang="en-US" altLang="zh-CN" dirty="0"/>
              <a:t>XOR</a:t>
            </a:r>
            <a:r>
              <a:rPr lang="zh-CN" altLang="en-US" dirty="0"/>
              <a:t> </a:t>
            </a:r>
            <a:r>
              <a:rPr lang="en-US" altLang="zh-CN" dirty="0"/>
              <a:t>problems)</a:t>
            </a:r>
          </a:p>
          <a:p>
            <a:pPr lvl="1"/>
            <a:r>
              <a:rPr lang="en-US" altLang="zh-CN" dirty="0"/>
              <a:t>Feedforward</a:t>
            </a:r>
            <a:r>
              <a:rPr lang="zh-CN" altLang="en-US" dirty="0"/>
              <a:t> </a:t>
            </a:r>
            <a:r>
              <a:rPr lang="en-US" altLang="zh-CN" dirty="0"/>
              <a:t>neural</a:t>
            </a:r>
            <a:r>
              <a:rPr lang="zh-CN" altLang="en-US" dirty="0"/>
              <a:t> </a:t>
            </a:r>
            <a:r>
              <a:rPr lang="en-US" altLang="zh-CN" dirty="0"/>
              <a:t>networks</a:t>
            </a:r>
            <a:r>
              <a:rPr lang="zh-CN" altLang="en-US" dirty="0"/>
              <a:t> </a:t>
            </a:r>
            <a:r>
              <a:rPr lang="en-US" altLang="zh-CN" dirty="0"/>
              <a:t>(FNN)</a:t>
            </a:r>
          </a:p>
          <a:p>
            <a:pPr lvl="1"/>
            <a:r>
              <a:rPr lang="en-US" altLang="zh-CN" dirty="0"/>
              <a:t>FNN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classification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modeling</a:t>
            </a:r>
          </a:p>
          <a:p>
            <a:r>
              <a:rPr lang="en-US" altLang="zh-CN" b="1" dirty="0"/>
              <a:t>Next</a:t>
            </a:r>
            <a:r>
              <a:rPr lang="zh-CN" altLang="en-US" b="1" dirty="0"/>
              <a:t> </a:t>
            </a:r>
            <a:r>
              <a:rPr lang="en-US" altLang="zh-CN" b="1" dirty="0"/>
              <a:t>lecture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Sequence</a:t>
            </a:r>
            <a:r>
              <a:rPr lang="zh-CN" altLang="en-US" dirty="0"/>
              <a:t> </a:t>
            </a:r>
            <a:r>
              <a:rPr lang="en-US" altLang="zh-CN" dirty="0"/>
              <a:t>labeling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POS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Named</a:t>
            </a:r>
            <a:r>
              <a:rPr lang="zh-CN" altLang="en-US" dirty="0"/>
              <a:t> </a:t>
            </a:r>
            <a:r>
              <a:rPr lang="en-US" altLang="zh-CN" dirty="0"/>
              <a:t>Entities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16B34EF-AA62-41B9-9378-92ADE4CF86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65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5415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602744-5A8D-2F46-A236-F663777FF7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References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CD7F-E6F1-9C4F-81B0-929B2F5439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[1] </a:t>
            </a:r>
            <a:r>
              <a:rPr lang="en-US" dirty="0">
                <a:hlinkClick r:id="rId2"/>
              </a:rPr>
              <a:t>https://colah.github.io/posts/2015-08-Backprop/</a:t>
            </a:r>
            <a:r>
              <a:rPr lang="en-US" dirty="0"/>
              <a:t> 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3F64F9C-CFCA-2446-BE81-E4D564317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66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62300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05A51C-9608-5D41-AF44-CF82695724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Non-Linear Activation Functions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A325FA-8489-9448-BDC5-8F49DA1C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7</a:t>
            </a:fld>
            <a:endParaRPr lang="zh-CN" altLang="en-US" dirty="0"/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55A205DF-7D1D-6D4F-A0F2-859B1595F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740" y="1157926"/>
            <a:ext cx="7681611" cy="5000517"/>
          </a:xfrm>
        </p:spPr>
      </p:pic>
      <p:sp>
        <p:nvSpPr>
          <p:cNvPr id="12" name="文本框 9">
            <a:extLst>
              <a:ext uri="{FF2B5EF4-FFF2-40B4-BE49-F238E27FC236}">
                <a16:creationId xmlns:a16="http://schemas.microsoft.com/office/drawing/2014/main" id="{EE57D8AC-A9B9-664C-9C87-C544523689C8}"/>
              </a:ext>
            </a:extLst>
          </p:cNvPr>
          <p:cNvSpPr txBox="1"/>
          <p:nvPr/>
        </p:nvSpPr>
        <p:spPr>
          <a:xfrm>
            <a:off x="3137397" y="6308209"/>
            <a:ext cx="53102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https://en.wikipedia.org/wiki/Activation_function</a:t>
            </a: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178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4BA7BC7-5D1F-4891-817C-AAB48B94F0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Outline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41158DA-426B-4129-A2BE-3BCD7211EF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3200" dirty="0"/>
              <a:t>Units in Neural Networks</a:t>
            </a:r>
          </a:p>
          <a:p>
            <a:r>
              <a:rPr lang="en-US" altLang="zh-CN" sz="3200" b="1" dirty="0"/>
              <a:t>The XOR problem</a:t>
            </a:r>
          </a:p>
          <a:p>
            <a:endParaRPr lang="zh-CN" altLang="en-US" sz="32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157EC9-3731-43B0-87DF-F3B059906A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A19307-16E2-4C58-8A9F-B9D69F9C08D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59571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BE000B-AECD-D044-8969-4CF8FCEB76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XOR problem</a:t>
            </a:r>
            <a:endParaRPr lang="en-C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54BDD8-689E-2C4E-8B1A-E460E19025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C8BB421-126E-41CB-B73A-69D52E98CAE3}" type="slidenum">
              <a:rPr lang="zh-CN" altLang="en-US" smtClean="0"/>
              <a:t>9</a:t>
            </a:fld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表格 6">
                <a:extLst>
                  <a:ext uri="{FF2B5EF4-FFF2-40B4-BE49-F238E27FC236}">
                    <a16:creationId xmlns:a16="http://schemas.microsoft.com/office/drawing/2014/main" id="{75411BEE-57F9-474F-8FF3-BF6B1B3663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6098416"/>
                  </p:ext>
                </p:extLst>
              </p:nvPr>
            </p:nvGraphicFramePr>
            <p:xfrm>
              <a:off x="4418622" y="1460666"/>
              <a:ext cx="3440481" cy="3774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6827">
                      <a:extLst>
                        <a:ext uri="{9D8B030D-6E8A-4147-A177-3AD203B41FA5}">
                          <a16:colId xmlns:a16="http://schemas.microsoft.com/office/drawing/2014/main" val="2075732639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255393406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2245944706"/>
                        </a:ext>
                      </a:extLst>
                    </a:gridCol>
                  </a:tblGrid>
                  <a:tr h="57369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tx1"/>
                              </a:solidFill>
                            </a:rPr>
                            <a:t>OR</a:t>
                          </a:r>
                          <a:endParaRPr lang="zh-CN" alt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722477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508236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2568450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8649418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832720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12904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表格 6">
                <a:extLst>
                  <a:ext uri="{FF2B5EF4-FFF2-40B4-BE49-F238E27FC236}">
                    <a16:creationId xmlns:a16="http://schemas.microsoft.com/office/drawing/2014/main" id="{75411BEE-57F9-474F-8FF3-BF6B1B3663D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6098416"/>
                  </p:ext>
                </p:extLst>
              </p:nvPr>
            </p:nvGraphicFramePr>
            <p:xfrm>
              <a:off x="4418622" y="1460666"/>
              <a:ext cx="3440481" cy="3774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6827">
                      <a:extLst>
                        <a:ext uri="{9D8B030D-6E8A-4147-A177-3AD203B41FA5}">
                          <a16:colId xmlns:a16="http://schemas.microsoft.com/office/drawing/2014/main" val="2075732639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255393406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2245944706"/>
                        </a:ext>
                      </a:extLst>
                    </a:gridCol>
                  </a:tblGrid>
                  <a:tr h="57369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tx1"/>
                              </a:solidFill>
                            </a:rPr>
                            <a:t>OR</a:t>
                          </a:r>
                          <a:endParaRPr lang="zh-CN" alt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717722477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t="-100000" r="-201099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01111" t="-100000" r="-103333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8901" t="-100000" r="-2198" b="-4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44950823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9256845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99864941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9583272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5">
                            <a:lumMod val="60000"/>
                            <a:lumOff val="4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1212904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8A8D5278-8DB4-6D4A-9A6B-F8D652DBC15E}"/>
              </a:ext>
            </a:extLst>
          </p:cNvPr>
          <p:cNvSpPr txBox="1"/>
          <p:nvPr/>
        </p:nvSpPr>
        <p:spPr>
          <a:xfrm>
            <a:off x="695325" y="5889756"/>
            <a:ext cx="1043696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/>
              <a:t>Can single</a:t>
            </a:r>
            <a:r>
              <a:rPr lang="zh-CN" altLang="en-US" sz="2800" b="1" dirty="0"/>
              <a:t> </a:t>
            </a:r>
            <a:r>
              <a:rPr lang="en-US" altLang="zh-CN" sz="2800" b="1" dirty="0"/>
              <a:t>neural unit compute simple functions of input?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B4B7D37-4EB4-7A4D-A8E1-D408AB7CE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4801649"/>
                  </p:ext>
                </p:extLst>
              </p:nvPr>
            </p:nvGraphicFramePr>
            <p:xfrm>
              <a:off x="695325" y="1448790"/>
              <a:ext cx="3440481" cy="3774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6827">
                      <a:extLst>
                        <a:ext uri="{9D8B030D-6E8A-4147-A177-3AD203B41FA5}">
                          <a16:colId xmlns:a16="http://schemas.microsoft.com/office/drawing/2014/main" val="2008568145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3376228915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397156800"/>
                        </a:ext>
                      </a:extLst>
                    </a:gridCol>
                  </a:tblGrid>
                  <a:tr h="57369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chemeClr val="tx1"/>
                              </a:solidFill>
                            </a:rPr>
                            <a:t>AND</a:t>
                          </a:r>
                          <a:endParaRPr lang="zh-CN" alt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5098128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7473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700576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663579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144770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05761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Table 9">
                <a:extLst>
                  <a:ext uri="{FF2B5EF4-FFF2-40B4-BE49-F238E27FC236}">
                    <a16:creationId xmlns:a16="http://schemas.microsoft.com/office/drawing/2014/main" id="{1B4B7D37-4EB4-7A4D-A8E1-D408AB7CEC93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64801649"/>
                  </p:ext>
                </p:extLst>
              </p:nvPr>
            </p:nvGraphicFramePr>
            <p:xfrm>
              <a:off x="695325" y="1448790"/>
              <a:ext cx="3440481" cy="3774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6827">
                      <a:extLst>
                        <a:ext uri="{9D8B030D-6E8A-4147-A177-3AD203B41FA5}">
                          <a16:colId xmlns:a16="http://schemas.microsoft.com/office/drawing/2014/main" val="2008568145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3376228915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397156800"/>
                        </a:ext>
                      </a:extLst>
                    </a:gridCol>
                  </a:tblGrid>
                  <a:tr h="57369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b="1" dirty="0">
                              <a:solidFill>
                                <a:schemeClr val="tx1"/>
                              </a:solidFill>
                            </a:rPr>
                            <a:t>AND</a:t>
                          </a:r>
                          <a:endParaRPr lang="zh-CN" altLang="en-US" sz="2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b="1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55098128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0000" r="-200000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01111" t="-100000" r="-102222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l="-198901" t="-100000" r="-1099" b="-4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38197473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1700576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83566357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380144770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51005761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BCF5FCA-F99A-3F49-BBC5-12DC91459A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694977"/>
                  </p:ext>
                </p:extLst>
              </p:nvPr>
            </p:nvGraphicFramePr>
            <p:xfrm>
              <a:off x="8141919" y="1450499"/>
              <a:ext cx="3440481" cy="3774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6827">
                      <a:extLst>
                        <a:ext uri="{9D8B030D-6E8A-4147-A177-3AD203B41FA5}">
                          <a16:colId xmlns:a16="http://schemas.microsoft.com/office/drawing/2014/main" val="581585471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2712607576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3619302554"/>
                        </a:ext>
                      </a:extLst>
                    </a:gridCol>
                  </a:tblGrid>
                  <a:tr h="57369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tx1"/>
                              </a:solidFill>
                            </a:rPr>
                            <a:t>XOR</a:t>
                          </a:r>
                          <a:endParaRPr lang="zh-CN" alt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7077609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marL="0" marR="0" lvl="0" indent="0" algn="ctr" defTabSz="914400" rtl="0" eaLnBrk="1" fontAlgn="auto" latinLnBrk="0" hangingPunct="1">
                            <a:lnSpc>
                              <a:spcPct val="100000"/>
                            </a:lnSpc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ClrTx/>
                            <a:buSzTx/>
                            <a:buFontTx/>
                            <a:buNone/>
                            <a:tabLst/>
                            <a:defRPr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36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altLang="zh-CN" sz="3600" i="1" dirty="0" smtClean="0"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oMath>
                            </m:oMathPara>
                          </a14:m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8125241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364605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5695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659772"/>
                      </a:ext>
                    </a:extLst>
                  </a:tr>
                  <a:tr h="573692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65989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Table 10">
                <a:extLst>
                  <a:ext uri="{FF2B5EF4-FFF2-40B4-BE49-F238E27FC236}">
                    <a16:creationId xmlns:a16="http://schemas.microsoft.com/office/drawing/2014/main" id="{BBCF5FCA-F99A-3F49-BBC5-12DC91459AAC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642694977"/>
                  </p:ext>
                </p:extLst>
              </p:nvPr>
            </p:nvGraphicFramePr>
            <p:xfrm>
              <a:off x="8141919" y="1450499"/>
              <a:ext cx="3440481" cy="3774092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146827">
                      <a:extLst>
                        <a:ext uri="{9D8B030D-6E8A-4147-A177-3AD203B41FA5}">
                          <a16:colId xmlns:a16="http://schemas.microsoft.com/office/drawing/2014/main" val="581585471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2712607576"/>
                        </a:ext>
                      </a:extLst>
                    </a:gridCol>
                    <a:gridCol w="1146827">
                      <a:extLst>
                        <a:ext uri="{9D8B030D-6E8A-4147-A177-3AD203B41FA5}">
                          <a16:colId xmlns:a16="http://schemas.microsoft.com/office/drawing/2014/main" val="3619302554"/>
                        </a:ext>
                      </a:extLst>
                    </a:gridCol>
                  </a:tblGrid>
                  <a:tr h="573692">
                    <a:tc gridSpan="3"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2800" dirty="0">
                              <a:solidFill>
                                <a:schemeClr val="tx1"/>
                              </a:solidFill>
                            </a:rPr>
                            <a:t>XOR</a:t>
                          </a:r>
                          <a:endParaRPr lang="zh-CN" altLang="en-US" sz="3200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 altLang="en-US" dirty="0"/>
                        </a:p>
                      </a:txBody>
                      <a:tcPr/>
                    </a:tc>
                    <a:tc hMerge="1">
                      <a:txBody>
                        <a:bodyPr/>
                        <a:lstStyle/>
                        <a:p>
                          <a:pPr algn="ctr"/>
                          <a:endParaRPr lang="zh-CN" altLang="en-US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997077609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111" t="-100000" r="-203333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100000" t="-100000" r="-101099" b="-4313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CN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l="-202222" t="-100000" r="-2222" b="-43137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108125241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0836460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0645695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4268659772"/>
                      </a:ext>
                    </a:extLst>
                  </a:tr>
                  <a:tr h="640080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1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altLang="zh-CN" sz="3600" dirty="0"/>
                            <a:t>0</a:t>
                          </a:r>
                          <a:endParaRPr lang="zh-CN" altLang="en-US" sz="3600" dirty="0"/>
                        </a:p>
                      </a:txBody>
                      <a:tcPr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accent4">
                            <a:lumMod val="40000"/>
                            <a:lumOff val="6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291659891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380996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ahoma">
      <a:majorFont>
        <a:latin typeface="Tahoma"/>
        <a:ea typeface="Tahoma"/>
        <a:cs typeface=""/>
      </a:majorFont>
      <a:minorFont>
        <a:latin typeface="Tahoma"/>
        <a:ea typeface="Tahoma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TM02892315[[fn=丝状]]</Template>
  <TotalTime>0</TotalTime>
  <Words>3887</Words>
  <Application>Microsoft Macintosh PowerPoint</Application>
  <PresentationFormat>Widescreen</PresentationFormat>
  <Paragraphs>1193</Paragraphs>
  <Slides>66</Slides>
  <Notes>45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6" baseType="lpstr">
      <vt:lpstr>等线</vt:lpstr>
      <vt:lpstr>Myriad Pro</vt:lpstr>
      <vt:lpstr>sohne</vt:lpstr>
      <vt:lpstr>Söhne</vt:lpstr>
      <vt:lpstr>Arial</vt:lpstr>
      <vt:lpstr>Calibri</vt:lpstr>
      <vt:lpstr>Cambria Math</vt:lpstr>
      <vt:lpstr>Tahoma</vt:lpstr>
      <vt:lpstr>Times New Roman</vt:lpstr>
      <vt:lpstr>Office 主题​​</vt:lpstr>
      <vt:lpstr>Lecture 06 – NNs and Neural LMs</vt:lpstr>
      <vt:lpstr>Outline</vt:lpstr>
      <vt:lpstr>What is a neuron?</vt:lpstr>
      <vt:lpstr>Neural network unit</vt:lpstr>
      <vt:lpstr>Non-Linear Activations</vt:lpstr>
      <vt:lpstr>Non-Linear Activations</vt:lpstr>
      <vt:lpstr>Other Non-Linear Activation Functions</vt:lpstr>
      <vt:lpstr>Outline</vt:lpstr>
      <vt:lpstr>The XOR problem</vt:lpstr>
      <vt:lpstr>Single Layer Perceptron (SLP)</vt:lpstr>
      <vt:lpstr>Easy to build AND or OR with SLP</vt:lpstr>
      <vt:lpstr>Is it possible to capture XOR with SLP?</vt:lpstr>
      <vt:lpstr>Why cannot? SLP is a linear classifier</vt:lpstr>
      <vt:lpstr>Not possible to capture XOR with SLP</vt:lpstr>
      <vt:lpstr>Solution to the XOR problem</vt:lpstr>
      <vt:lpstr>The hidden representation h</vt:lpstr>
      <vt:lpstr>Outline</vt:lpstr>
      <vt:lpstr>Feedforward Neural Networks (FNN)</vt:lpstr>
      <vt:lpstr>Binary LR as a 1-layer Network</vt:lpstr>
      <vt:lpstr>Multinomial LR as a 1-layer Network</vt:lpstr>
      <vt:lpstr>Two-Layer Network with scalar output</vt:lpstr>
      <vt:lpstr>Two-Layer Network with scalar output</vt:lpstr>
      <vt:lpstr>Two-Layer Network with softmax output</vt:lpstr>
      <vt:lpstr>Single hidden layer notation</vt:lpstr>
      <vt:lpstr>Multi-layer Notation</vt:lpstr>
      <vt:lpstr>Replacing the bias unit</vt:lpstr>
      <vt:lpstr>Replacing the bias unit</vt:lpstr>
      <vt:lpstr>Outline</vt:lpstr>
      <vt:lpstr>Recall: Sentiment classification</vt:lpstr>
      <vt:lpstr>Classification: Sentiment Analysis</vt:lpstr>
      <vt:lpstr>FNNs for simple classification</vt:lpstr>
      <vt:lpstr>2-layer FNN classifier</vt:lpstr>
      <vt:lpstr>2-layer FNN classifier</vt:lpstr>
      <vt:lpstr>Even better: representation learning</vt:lpstr>
      <vt:lpstr>FNN classifier with embeddings</vt:lpstr>
      <vt:lpstr>FNN classifier with embeddings</vt:lpstr>
      <vt:lpstr>Concept of pretraining</vt:lpstr>
      <vt:lpstr>Outline</vt:lpstr>
      <vt:lpstr>Neural Language Models (LMs)</vt:lpstr>
      <vt:lpstr>Simple FNN Neural Language Models</vt:lpstr>
      <vt:lpstr>Why Neural LMs work better than N-gram LMs</vt:lpstr>
      <vt:lpstr>Forward inference in the neural LM</vt:lpstr>
      <vt:lpstr>Neural LMs with embeddings </vt:lpstr>
      <vt:lpstr>NLM with embeddings as parameters</vt:lpstr>
      <vt:lpstr>Outline</vt:lpstr>
      <vt:lpstr>Intuition: training a 2-layer Network</vt:lpstr>
      <vt:lpstr>Intuition: training a 2-layer network</vt:lpstr>
      <vt:lpstr>Reminder: Loss Function for classification</vt:lpstr>
      <vt:lpstr>Computing the gradient explicitly</vt:lpstr>
      <vt:lpstr>Where did that derivative come from?</vt:lpstr>
      <vt:lpstr>Computation Graphs</vt:lpstr>
      <vt:lpstr>Why computation graphs</vt:lpstr>
      <vt:lpstr>Backward differentiation via chain rule</vt:lpstr>
      <vt:lpstr>Backward differentiation</vt:lpstr>
      <vt:lpstr>Backward differentiation</vt:lpstr>
      <vt:lpstr>Backward differentiation on comp. graph</vt:lpstr>
      <vt:lpstr>Backward differentiation for NNs</vt:lpstr>
      <vt:lpstr>Example of: ∂L/∂z</vt:lpstr>
      <vt:lpstr>Backward differentiation on a 2-layer network </vt:lpstr>
      <vt:lpstr>SGD for weight updates</vt:lpstr>
      <vt:lpstr>Other optimizers</vt:lpstr>
      <vt:lpstr>Dropout to prevent overfitting</vt:lpstr>
      <vt:lpstr>Deep learning tools</vt:lpstr>
      <vt:lpstr>TensorFlow playground</vt:lpstr>
      <vt:lpstr>Quick summary</vt:lpstr>
      <vt:lpstr>References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2023-02-22T16:32:21Z</dcterms:created>
  <dcterms:modified xsi:type="dcterms:W3CDTF">2024-03-27T01:22:21Z</dcterms:modified>
</cp:coreProperties>
</file>